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68"/>
  </p:notesMasterIdLst>
  <p:sldIdLst>
    <p:sldId id="1048" r:id="rId2"/>
    <p:sldId id="257" r:id="rId3"/>
    <p:sldId id="1175" r:id="rId4"/>
    <p:sldId id="368" r:id="rId5"/>
    <p:sldId id="751" r:id="rId6"/>
    <p:sldId id="755" r:id="rId7"/>
    <p:sldId id="1093" r:id="rId8"/>
    <p:sldId id="1176" r:id="rId9"/>
    <p:sldId id="1224" r:id="rId10"/>
    <p:sldId id="1177" r:id="rId11"/>
    <p:sldId id="1096" r:id="rId12"/>
    <p:sldId id="1178" r:id="rId13"/>
    <p:sldId id="1179" r:id="rId14"/>
    <p:sldId id="1180" r:id="rId15"/>
    <p:sldId id="1181" r:id="rId16"/>
    <p:sldId id="1182" r:id="rId17"/>
    <p:sldId id="1183" r:id="rId18"/>
    <p:sldId id="1184" r:id="rId19"/>
    <p:sldId id="1218" r:id="rId20"/>
    <p:sldId id="1186" r:id="rId21"/>
    <p:sldId id="1187" r:id="rId22"/>
    <p:sldId id="1188" r:id="rId23"/>
    <p:sldId id="1189" r:id="rId24"/>
    <p:sldId id="1190" r:id="rId25"/>
    <p:sldId id="1191" r:id="rId26"/>
    <p:sldId id="1192" r:id="rId27"/>
    <p:sldId id="1193" r:id="rId28"/>
    <p:sldId id="1194" r:id="rId29"/>
    <p:sldId id="1219" r:id="rId30"/>
    <p:sldId id="1220" r:id="rId31"/>
    <p:sldId id="1173" r:id="rId32"/>
    <p:sldId id="677" r:id="rId33"/>
    <p:sldId id="1196" r:id="rId34"/>
    <p:sldId id="1197" r:id="rId35"/>
    <p:sldId id="1198" r:id="rId36"/>
    <p:sldId id="1199" r:id="rId37"/>
    <p:sldId id="1200" r:id="rId38"/>
    <p:sldId id="1217" r:id="rId39"/>
    <p:sldId id="1221" r:id="rId40"/>
    <p:sldId id="1195" r:id="rId41"/>
    <p:sldId id="801" r:id="rId42"/>
    <p:sldId id="811" r:id="rId43"/>
    <p:sldId id="1204" r:id="rId44"/>
    <p:sldId id="1203" r:id="rId45"/>
    <p:sldId id="1206" r:id="rId46"/>
    <p:sldId id="807" r:id="rId47"/>
    <p:sldId id="808" r:id="rId48"/>
    <p:sldId id="810" r:id="rId49"/>
    <p:sldId id="818" r:id="rId50"/>
    <p:sldId id="292" r:id="rId51"/>
    <p:sldId id="812" r:id="rId52"/>
    <p:sldId id="809" r:id="rId53"/>
    <p:sldId id="1205" r:id="rId54"/>
    <p:sldId id="1202" r:id="rId55"/>
    <p:sldId id="1208" r:id="rId56"/>
    <p:sldId id="1209" r:id="rId57"/>
    <p:sldId id="1210" r:id="rId58"/>
    <p:sldId id="1211" r:id="rId59"/>
    <p:sldId id="1212" r:id="rId60"/>
    <p:sldId id="1214" r:id="rId61"/>
    <p:sldId id="1213" r:id="rId62"/>
    <p:sldId id="1215" r:id="rId63"/>
    <p:sldId id="1216" r:id="rId64"/>
    <p:sldId id="1222" r:id="rId65"/>
    <p:sldId id="1223" r:id="rId66"/>
    <p:sldId id="813" r:id="rId67"/>
  </p:sldIdLst>
  <p:sldSz cx="12192000" cy="6858000"/>
  <p:notesSz cx="6858000" cy="9144000"/>
  <p:embeddedFontLst>
    <p:embeddedFont>
      <p:font typeface="Malgun Gothic Semilight" panose="020B0502040204020203" pitchFamily="50" charset="-127"/>
      <p:regular r:id="rId69"/>
    </p:embeddedFont>
    <p:embeddedFont>
      <p:font typeface="메이플스토리" panose="020B0600000101010101" charset="-127"/>
      <p:regular r:id="rId70"/>
      <p:bold r:id="rId71"/>
    </p:embeddedFont>
    <p:embeddedFont>
      <p:font typeface="Pretendard Black" panose="02000A03000000020004" pitchFamily="50" charset="-127"/>
      <p:bold r:id="rId72"/>
    </p:embeddedFont>
    <p:embeddedFont>
      <p:font typeface="Pretendard Light" panose="02000403000000020004" pitchFamily="50" charset="-127"/>
      <p:regular r:id="rId73"/>
    </p:embeddedFont>
    <p:embeddedFont>
      <p:font typeface="Pretendard Medium" panose="02000603000000020004" pitchFamily="50" charset="-127"/>
      <p:regular r:id="rId74"/>
    </p:embeddedFont>
    <p:embeddedFont>
      <p:font typeface="맑은 고딕" panose="020B0503020000020004" pitchFamily="50" charset="-127"/>
      <p:regular r:id="rId75"/>
      <p:bold r:id="rId7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B050"/>
    <a:srgbClr val="00FF99"/>
    <a:srgbClr val="FF7C80"/>
    <a:srgbClr val="2B2B2B"/>
    <a:srgbClr val="ED7D31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5" autoAdjust="0"/>
    <p:restoredTop sz="91676" autoAdjust="0"/>
  </p:normalViewPr>
  <p:slideViewPr>
    <p:cSldViewPr snapToGrid="0">
      <p:cViewPr varScale="1">
        <p:scale>
          <a:sx n="141" d="100"/>
          <a:sy n="141" d="100"/>
        </p:scale>
        <p:origin x="1152" y="12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2025-11-07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0AC8D-551B-69A0-EF59-276DBA637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658B54-93C9-417C-21FF-A60539400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8AC102-D521-2EE4-12F2-4EFF0E527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96B50D-6E5B-258F-5577-1BC9F1B17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9233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D94B4-6BA6-FBB7-7280-B6934C53A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F10D5C-C7BD-5C9A-99B8-A6416B91CE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88E5F1-F0EC-8CEA-A721-CEC5FC3A0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9805EC-6BC8-46EE-D0D8-8CE85DC89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684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2A9ED-40F1-A160-2346-5A134D76F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3E6586-2280-BB9F-A168-5780761FB9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7D8DD7-FBF0-6F0B-8E55-F3AB8C246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513CB2-7871-B186-BFC5-2E96646B4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748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4A05A-5EAC-2E10-05F2-DC7BE0456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8C3DF8-A9DD-710C-F3AB-0EAF5B687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005EB2-6EA2-9DB3-759A-AF3B5DAA0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CB34E8-9602-5124-B423-B7E66E4398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2821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C43E0-8C16-63D5-511E-F74FE98FB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1719D7-B740-199C-B618-37BC67037F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7095A8-0805-90CB-01A0-B69633338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6B4C78-3680-01D9-DB53-CE5661FC92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3707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C48B3-D204-8420-1661-238BDEA4C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C0600C-6CDB-C8C8-3BE6-3C56E8C24A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D35FC9-6FDA-93D8-C9CE-B472BF123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03E46E-4D23-600E-DE73-AB2612735D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524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EC086-3768-EBFA-F517-9A8ACCD83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D55D49-32A9-C97B-D073-37980DB83E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98BE85-B283-C0F3-8210-B51E7CA3F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ECAA7A-C9A8-42BD-7BD0-04A75DFDCD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433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C0F9F-8783-8399-0C7A-E34914876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A89391-5855-C063-8437-C35E0E2FB3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A9810E-E1CF-1087-A73E-AFAA5F7BE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35D974-03EA-17D5-81B8-81C9978AC2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101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5436F-E592-85C3-64E0-ED1859A77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549913-25DB-CDCB-D5D5-BD32E15C4C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FCB6F1-2901-EAE1-EC2F-19B4FE1D5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DDABA9-952F-ACB7-0BFA-59CE4CB16B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695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0056E-B914-D03C-85EB-2C5D1A9B7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AF15F8-D61E-9AA6-5C58-504742AD7B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D90403-F9B9-CBDA-1734-F91C4AC2F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507836-7CF4-7E4E-2AF7-E18BDAECD8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19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51A71-8B91-0E79-FE90-89675E00A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DA500A-9F97-4E1B-E46F-3E269393D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F473E4-1C88-A6EF-AE85-8298C73C2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225C25-5BB3-E9AA-720F-BB9DBAD5BF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8527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F70F0-A911-9B27-5D0E-1A1806ADD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C4FC17-D9A5-15F7-78CA-A16FD0D463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6EF4A9-4FDD-EBED-4722-B7D6F9156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6481A3-2BEF-0789-8482-3B750E3E5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9938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71B43-6F79-8232-C138-BAD84C005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DCECDE-8DC8-FFDD-DC00-F47F47F898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5AB9FA-A663-664D-533B-326E30DDD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1F312E-65DD-2E81-5EAA-D250F06A2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0946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E5130-5BAD-BFDA-DA97-284D31ABE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ECEE17-964B-69C4-7B76-F459735B55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C90E1A-1CFD-9F7A-C783-0B814F0E3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466ECD-4359-A6C6-95BC-C9A079203F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564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A82F7-2AEE-D41B-2599-1A559D084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A400CB-343A-E049-9F13-F19B47412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C16A98-40C9-B370-A565-A71C5391D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5A772E-8BD6-25EB-D372-49D4EB7D63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2200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5357E-28D4-D758-0FF8-D61F01269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4E7E8F-E656-1DDF-5D55-F60B6A380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2CEF6A-4975-E8BA-AFC9-4BC91FE474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A9A5AD-5AD9-D60C-D2E9-48755DD49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3129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7F9C8-C9AA-AF4A-DC69-1ED9A20DA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2099A4-80A4-9CEF-15F9-6C6043B89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C23C0A-5C66-62E2-4D53-8870AF6DE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61FD55-B60C-E6B7-56EA-839D46BC9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8473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4E63B-11EA-4F8F-5340-97DCFF59E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C272AA-EC90-01FB-9C83-B44663129C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803354-6F08-D47C-5A1C-AB604BB84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EEEBF3-76A0-E2FC-E88A-3D468D2408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094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DCD4E-D2C5-8DA8-D9FB-52E09D833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80D4A9-05C8-3603-255A-19A010A73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F9E4AA-1F5C-F612-2483-EBB933064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C73690-9195-5370-5A85-678FDD936A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4392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4D0B8-F0D0-878E-3CF7-D0FF44510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DCBC43-7EE1-C831-FAC1-311371F75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6F4836-FD33-98E8-EB52-00DFD53D2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B203FA-6046-BFD8-0903-259A400350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09014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C177-0855-F7D2-5C87-56889BE27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F36659-18D8-1449-4E4D-F70EE8797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99502E-45F9-784E-949A-E771A950F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1508E-E3FC-F791-6067-0AA02EB470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4269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수학시간에 배웠던 기본 함수 구조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input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en-US" altLang="ko-KR" dirty="0" err="1"/>
              <a:t>outpu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 err="1"/>
              <a:t>함수식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-&gt;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input,</a:t>
            </a:r>
            <a:r>
              <a:rPr lang="ko-KR" altLang="en-US" dirty="0"/>
              <a:t> </a:t>
            </a:r>
            <a:r>
              <a:rPr lang="en-US" altLang="ko-KR" dirty="0" err="1"/>
              <a:t>ouput</a:t>
            </a:r>
            <a:r>
              <a:rPr lang="en-US" altLang="ko-KR" dirty="0"/>
              <a:t>,</a:t>
            </a:r>
            <a:r>
              <a:rPr lang="ko-KR" altLang="en-US" dirty="0"/>
              <a:t> 함수 내부 코드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7813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98658-D77B-0948-53F2-30F6C45D3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593F95-6E65-449B-BFF7-501A0238E8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146B6B-3820-ED03-89CD-1D3B2052E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48406D-1479-7405-B641-BB712E5E43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1479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82F0A-2986-368B-AF34-D9B07BACD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85086B-961C-4826-2461-9763BF98F0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FD3115-A3D5-01E8-3357-D0678B815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852EB4-CFCB-4734-BE6A-5D4AAB6F8F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74803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1C115-6E44-0BB5-2B79-E5C42B5AB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8D5C7F-BCC2-239B-4838-694DF7405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0C741D-245F-78F4-D5BF-192C2334E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7C2FF9-2A2E-3587-89DB-1B6A709AF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30836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8FD4C-51F1-20C6-E839-AD44E3E65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87540B-F4C0-457E-CAA6-9E720EC837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84B51D-FF1F-3D28-45F8-E0B882AF6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07CCBF-D9BC-F9EB-A6E4-183D778508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8633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2C346-8ED1-BF6D-382A-EEC190C5B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7A3836-D5F6-957B-D896-2010F4F033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B32E23-F530-7A5F-C91C-256A285CC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83C073-75FD-5591-918E-DA80A7153E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402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5E7DC-7E68-F7FF-192A-6F06BC058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5DABE2-8910-2604-D6E8-2ED5506AE5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41E791-4BA9-3288-C541-561F19D72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수학시간에 배웠던 기본 함수 구조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input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en-US" altLang="ko-KR" dirty="0" err="1"/>
              <a:t>outpu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 err="1"/>
              <a:t>함수식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-&gt;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input,</a:t>
            </a:r>
            <a:r>
              <a:rPr lang="ko-KR" altLang="en-US" dirty="0"/>
              <a:t> </a:t>
            </a:r>
            <a:r>
              <a:rPr lang="en-US" altLang="ko-KR" dirty="0" err="1"/>
              <a:t>ouput</a:t>
            </a:r>
            <a:r>
              <a:rPr lang="en-US" altLang="ko-KR" dirty="0"/>
              <a:t>,</a:t>
            </a:r>
            <a:r>
              <a:rPr lang="ko-KR" altLang="en-US" dirty="0"/>
              <a:t> 함수 내부 코드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264E29-4B9F-3E49-53C9-0A42AAE4A0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431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FDAB3-6D7F-EB88-3052-CA333E8C4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D9DCC3-ADE9-C25F-817C-DBA0E47100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F21C76-60C0-412B-33AC-2FD9451F32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수학시간에 배웠던 기본 함수 구조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input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en-US" altLang="ko-KR" dirty="0" err="1"/>
              <a:t>outpu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 err="1"/>
              <a:t>함수식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-&gt;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input,</a:t>
            </a:r>
            <a:r>
              <a:rPr lang="ko-KR" altLang="en-US" dirty="0"/>
              <a:t> </a:t>
            </a:r>
            <a:r>
              <a:rPr lang="en-US" altLang="ko-KR" dirty="0" err="1"/>
              <a:t>ouput</a:t>
            </a:r>
            <a:r>
              <a:rPr lang="en-US" altLang="ko-KR" dirty="0"/>
              <a:t>,</a:t>
            </a:r>
            <a:r>
              <a:rPr lang="ko-KR" altLang="en-US" dirty="0"/>
              <a:t> 함수 내부 코드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2E4063-7D5F-2F2C-FB2F-1AADF8877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476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E5940-2ADA-4703-BE4E-B259A0CFB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03A7E5-51CE-DB09-CA93-81E69F230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513473-EDEC-AA55-83B3-D3399812D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FF5FFD-4A3C-2367-CE58-BFBA2EE776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390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5E597-DEC9-7270-F5C6-22C96A4BA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CB8790-248D-1852-7097-03B1E089A0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0C1A8B-35C1-5AA9-9CBD-211FF8F8A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C5525E-7A2D-D12B-0E28-2CD7E6585B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4096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E99B5-CC28-5F11-A2A8-47DF20FED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C57A7A-F275-8751-AD36-30D046700D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325E2D6-B0CA-DC1C-331E-AEC35F9D1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2347-1E2B-ACEA-F98B-CFCDEF4C01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9852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9C8A9-951E-38B0-6036-0F0B736E1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4F7FD1-722E-2E45-620A-5610FF91F3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6EF21D-5742-E432-F988-908C6ED6F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DF3DA0-6202-CA47-1CA7-790D8E09D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6953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99283-9B12-5339-3042-B6B67884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7E34E6-ECFD-E5F2-081F-39427DA94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82D76-7079-412D-848B-E1B9E7A6A286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E04029-E47F-F52E-AF1E-D31E2D400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665754-DE22-245A-A4D5-FE78A35B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790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yonghyeun/%EC%9E%AC%EA%B7%80%ED%95%A8%EC%88%98%EC%9D%98-%EC%9E%A5%EC%A0%90%EA%B3%BC-%EB%8B%A8%EC%A0%90-%ED%95%B4%EA%B2%B0%EC%B1%85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9" y="3670957"/>
            <a:ext cx="3021223" cy="456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F7259-C429-CBEB-2C8F-5413B604C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1D4479-2280-FD47-099D-5DBB52341C34}"/>
              </a:ext>
            </a:extLst>
          </p:cNvPr>
          <p:cNvSpPr txBox="1"/>
          <p:nvPr/>
        </p:nvSpPr>
        <p:spPr>
          <a:xfrm>
            <a:off x="2826537" y="2600493"/>
            <a:ext cx="65389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정의 함수의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기본 문법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050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E8F9-FA71-3CC8-FDB5-ACDBB5B3B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E32AB-0086-2332-0DAF-0A8086143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기본 문법</a:t>
            </a:r>
            <a:r>
              <a:rPr lang="en-US" altLang="ko-KR" dirty="0"/>
              <a:t>(1) - </a:t>
            </a:r>
            <a:r>
              <a:rPr lang="ko-KR" altLang="en-US" dirty="0"/>
              <a:t>정의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656041-2C20-7E41-BC09-6824C965F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5EC766-AB9A-81E4-2044-8A4389B37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9B1C836-2510-58B7-00ED-A5713DEDF029}"/>
              </a:ext>
            </a:extLst>
          </p:cNvPr>
          <p:cNvGrpSpPr/>
          <p:nvPr/>
        </p:nvGrpSpPr>
        <p:grpSpPr>
          <a:xfrm>
            <a:off x="2716746" y="1659758"/>
            <a:ext cx="6758507" cy="3538484"/>
            <a:chOff x="2637905" y="1171575"/>
            <a:chExt cx="6758507" cy="3538484"/>
          </a:xfrm>
        </p:grpSpPr>
        <p:pic>
          <p:nvPicPr>
            <p:cNvPr id="10" name="그림 9" descr="텍스트, 스크린샷, 디스플레이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E87A97F-1C4A-9A93-6E34-4CD6AF8A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35" t="22095" r="10535" b="21693"/>
            <a:stretch/>
          </p:blipFill>
          <p:spPr>
            <a:xfrm>
              <a:off x="2795587" y="1779249"/>
              <a:ext cx="6600825" cy="243080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4AE387-0210-C4C1-9D66-BC35A2DC1908}"/>
                </a:ext>
              </a:extLst>
            </p:cNvPr>
            <p:cNvSpPr txBox="1"/>
            <p:nvPr/>
          </p:nvSpPr>
          <p:spPr>
            <a:xfrm>
              <a:off x="2637905" y="1171575"/>
              <a:ext cx="6718820" cy="581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✅ </a:t>
              </a:r>
              <a:r>
                <a:rPr lang="ko-KR" altLang="en-US" sz="2400" dirty="0"/>
                <a:t>함수 정의 문법 </a:t>
              </a:r>
              <a:r>
                <a:rPr lang="en-US" altLang="ko-KR" sz="2400" dirty="0"/>
                <a:t>- </a:t>
              </a:r>
              <a:r>
                <a:rPr lang="ko-KR" altLang="en-US" sz="2400" dirty="0"/>
                <a:t>키워드</a:t>
              </a:r>
              <a:endPara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ACB5200-53A4-6F84-5877-4ACACD2A627E}"/>
                </a:ext>
              </a:extLst>
            </p:cNvPr>
            <p:cNvSpPr/>
            <p:nvPr/>
          </p:nvSpPr>
          <p:spPr>
            <a:xfrm>
              <a:off x="3531507" y="2732322"/>
              <a:ext cx="596405" cy="412289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9BABB1-24A1-6AC6-9417-F856586E2D88}"/>
                </a:ext>
              </a:extLst>
            </p:cNvPr>
            <p:cNvSpPr txBox="1"/>
            <p:nvPr/>
          </p:nvSpPr>
          <p:spPr>
            <a:xfrm>
              <a:off x="2711767" y="4210050"/>
              <a:ext cx="6684645" cy="5000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✔️ 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def	: 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함수 정의 키워드 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(define)</a:t>
              </a:r>
              <a:endPara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4089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4142D-13FE-66DA-B74E-41225A6EF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F7C859-D127-FC79-823A-D716A97D2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기본 문법</a:t>
            </a:r>
            <a:r>
              <a:rPr lang="en-US" altLang="ko-KR" dirty="0"/>
              <a:t>(1) - </a:t>
            </a:r>
            <a:r>
              <a:rPr lang="ko-KR" altLang="en-US" dirty="0"/>
              <a:t>정의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32E2A5-643E-8E08-132E-4297A880D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CB6C8D-531B-4006-C6FD-6EFBAB069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3D869EC-5A50-2153-3915-9F79CBC3D195}"/>
              </a:ext>
            </a:extLst>
          </p:cNvPr>
          <p:cNvGrpSpPr/>
          <p:nvPr/>
        </p:nvGrpSpPr>
        <p:grpSpPr>
          <a:xfrm>
            <a:off x="2716746" y="1659758"/>
            <a:ext cx="6758507" cy="4000983"/>
            <a:chOff x="2637905" y="1171575"/>
            <a:chExt cx="6758507" cy="4000983"/>
          </a:xfrm>
        </p:grpSpPr>
        <p:pic>
          <p:nvPicPr>
            <p:cNvPr id="10" name="그림 9" descr="텍스트, 스크린샷, 디스플레이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983A207-CCDE-F3A8-178D-EF8F8A25B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35" t="22095" r="10535" b="21693"/>
            <a:stretch/>
          </p:blipFill>
          <p:spPr>
            <a:xfrm>
              <a:off x="2795587" y="1779249"/>
              <a:ext cx="6600825" cy="243080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A35D7B-481B-03B6-4F3C-EF21AA2FFBEA}"/>
                </a:ext>
              </a:extLst>
            </p:cNvPr>
            <p:cNvSpPr txBox="1"/>
            <p:nvPr/>
          </p:nvSpPr>
          <p:spPr>
            <a:xfrm>
              <a:off x="2637905" y="1171575"/>
              <a:ext cx="6718820" cy="581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✅ </a:t>
              </a:r>
              <a:r>
                <a:rPr lang="ko-KR" altLang="en-US" sz="2400" dirty="0"/>
                <a:t>함수 정의 문법 </a:t>
              </a:r>
              <a:r>
                <a:rPr lang="en-US" altLang="ko-KR" sz="2400" dirty="0"/>
                <a:t>– </a:t>
              </a:r>
              <a:r>
                <a:rPr lang="ko-KR" altLang="en-US" sz="2400" dirty="0"/>
                <a:t>함수 이름</a:t>
              </a:r>
              <a:endPara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24F6CFC-20F5-4A7F-703E-4637EEA5A23C}"/>
                </a:ext>
              </a:extLst>
            </p:cNvPr>
            <p:cNvSpPr/>
            <p:nvPr/>
          </p:nvSpPr>
          <p:spPr>
            <a:xfrm>
              <a:off x="4155621" y="2732322"/>
              <a:ext cx="1042388" cy="412289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0D7DE6-79EC-26EE-8AA9-9ABCAFD3568A}"/>
                </a:ext>
              </a:extLst>
            </p:cNvPr>
            <p:cNvSpPr txBox="1"/>
            <p:nvPr/>
          </p:nvSpPr>
          <p:spPr>
            <a:xfrm>
              <a:off x="2711767" y="4210050"/>
              <a:ext cx="6684645" cy="9625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✔️ 함수이름 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: 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함수를 식별하는 이름 </a:t>
              </a:r>
              <a:endPara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➡️ </a:t>
              </a:r>
              <a:r>
                <a:rPr lang="ko-KR" altLang="en-US" sz="2000" dirty="0" err="1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파이썬은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주로 </a:t>
              </a:r>
              <a:r>
                <a:rPr lang="en-US" altLang="ko-KR" sz="2000" dirty="0" err="1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snake_case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2691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3AA03-4831-B063-5579-95E5AFD25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B9B38-F745-5E80-5FD8-336BA1223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기본 문법</a:t>
            </a:r>
            <a:r>
              <a:rPr lang="en-US" altLang="ko-KR" dirty="0"/>
              <a:t>(1) - </a:t>
            </a:r>
            <a:r>
              <a:rPr lang="ko-KR" altLang="en-US" dirty="0"/>
              <a:t>정의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39FF79-C63F-45C6-F30D-494EDA78C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D6929A-A586-E877-F815-8167226D4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27932-B220-4BB3-F518-86DB40BBDF69}"/>
              </a:ext>
            </a:extLst>
          </p:cNvPr>
          <p:cNvGrpSpPr/>
          <p:nvPr/>
        </p:nvGrpSpPr>
        <p:grpSpPr>
          <a:xfrm>
            <a:off x="2716746" y="1659758"/>
            <a:ext cx="6758507" cy="3538484"/>
            <a:chOff x="2637905" y="1171575"/>
            <a:chExt cx="6758507" cy="3538484"/>
          </a:xfrm>
        </p:grpSpPr>
        <p:pic>
          <p:nvPicPr>
            <p:cNvPr id="10" name="그림 9" descr="텍스트, 스크린샷, 디스플레이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C007DF6-8BF2-A9A7-038F-F4A20311D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35" t="22095" r="10535" b="21693"/>
            <a:stretch/>
          </p:blipFill>
          <p:spPr>
            <a:xfrm>
              <a:off x="2795587" y="1779249"/>
              <a:ext cx="6600825" cy="243080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5E4ACB-C82A-5543-51CF-0C86BD7BCDAB}"/>
                </a:ext>
              </a:extLst>
            </p:cNvPr>
            <p:cNvSpPr txBox="1"/>
            <p:nvPr/>
          </p:nvSpPr>
          <p:spPr>
            <a:xfrm>
              <a:off x="2637905" y="1171575"/>
              <a:ext cx="6718820" cy="581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✅ </a:t>
              </a:r>
              <a:r>
                <a:rPr lang="ko-KR" altLang="en-US" sz="2400" dirty="0"/>
                <a:t>함수 정의 문법 </a:t>
              </a:r>
              <a:r>
                <a:rPr lang="en-US" altLang="ko-KR" sz="2400" dirty="0"/>
                <a:t>– </a:t>
              </a:r>
              <a:r>
                <a:rPr lang="ko-KR" altLang="en-US" sz="2400" dirty="0"/>
                <a:t>매개 변수</a:t>
              </a:r>
              <a:endPara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EE5391-08DD-2539-283A-39FEA17D1CE6}"/>
                </a:ext>
              </a:extLst>
            </p:cNvPr>
            <p:cNvSpPr/>
            <p:nvPr/>
          </p:nvSpPr>
          <p:spPr>
            <a:xfrm>
              <a:off x="5176897" y="2732322"/>
              <a:ext cx="3579503" cy="412289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0DA83C-6607-2111-F311-4FBB566AAA4E}"/>
                </a:ext>
              </a:extLst>
            </p:cNvPr>
            <p:cNvSpPr txBox="1"/>
            <p:nvPr/>
          </p:nvSpPr>
          <p:spPr>
            <a:xfrm>
              <a:off x="2711767" y="4210050"/>
              <a:ext cx="6684645" cy="5000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✔️ 매개변수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(Parameters) : 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함수가 받을 </a:t>
              </a:r>
              <a:r>
                <a:rPr lang="ko-KR" altLang="en-US" sz="2000" dirty="0" err="1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입력값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(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선택적 사용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)</a:t>
              </a:r>
              <a:endPara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3386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BFC13-9C90-5679-0503-82F80F72C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9FAF0-C307-0246-6A26-31E693AF8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기본 문법</a:t>
            </a:r>
            <a:r>
              <a:rPr lang="en-US" altLang="ko-KR" dirty="0"/>
              <a:t>(1) - </a:t>
            </a:r>
            <a:r>
              <a:rPr lang="ko-KR" altLang="en-US" dirty="0"/>
              <a:t>정의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A743D-5C2C-6AA4-C1F4-4E61B16D7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F38C1A-6D72-59D1-D3DD-BADFD2271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1D6B090-59FB-7636-0256-3F6E80A4536A}"/>
              </a:ext>
            </a:extLst>
          </p:cNvPr>
          <p:cNvGrpSpPr/>
          <p:nvPr/>
        </p:nvGrpSpPr>
        <p:grpSpPr>
          <a:xfrm>
            <a:off x="2716746" y="1659758"/>
            <a:ext cx="6758507" cy="4000149"/>
            <a:chOff x="2637905" y="1171575"/>
            <a:chExt cx="6758507" cy="4000149"/>
          </a:xfrm>
        </p:grpSpPr>
        <p:pic>
          <p:nvPicPr>
            <p:cNvPr id="10" name="그림 9" descr="텍스트, 스크린샷, 디스플레이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9FADA35-1ED0-422D-483E-53743746B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35" t="22095" r="10535" b="21693"/>
            <a:stretch/>
          </p:blipFill>
          <p:spPr>
            <a:xfrm>
              <a:off x="2795587" y="1779249"/>
              <a:ext cx="6600825" cy="243080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D4FABB-AFE0-640B-33B6-DF636D99663B}"/>
                </a:ext>
              </a:extLst>
            </p:cNvPr>
            <p:cNvSpPr txBox="1"/>
            <p:nvPr/>
          </p:nvSpPr>
          <p:spPr>
            <a:xfrm>
              <a:off x="2637905" y="1171575"/>
              <a:ext cx="6718820" cy="581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✅ </a:t>
              </a:r>
              <a:r>
                <a:rPr lang="ko-KR" altLang="en-US" sz="2400" dirty="0"/>
                <a:t>함수 정의 문법 </a:t>
              </a:r>
              <a:r>
                <a:rPr lang="en-US" altLang="ko-KR" sz="2400" dirty="0"/>
                <a:t>– </a:t>
              </a:r>
              <a:r>
                <a:rPr lang="ko-KR" altLang="en-US" sz="2400" dirty="0"/>
                <a:t>콜론</a:t>
              </a:r>
              <a:r>
                <a:rPr lang="en-US" altLang="ko-KR" sz="2400" dirty="0"/>
                <a:t>(:), </a:t>
              </a:r>
              <a:r>
                <a:rPr lang="ko-KR" altLang="en-US" sz="2400" dirty="0"/>
                <a:t>들여쓰기</a:t>
              </a:r>
              <a:endPara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F672DC5-46E7-4CB1-8167-9311DBCFC25B}"/>
                </a:ext>
              </a:extLst>
            </p:cNvPr>
            <p:cNvSpPr/>
            <p:nvPr/>
          </p:nvSpPr>
          <p:spPr>
            <a:xfrm flipH="1">
              <a:off x="8756400" y="2732322"/>
              <a:ext cx="154380" cy="412289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532DAB-73F2-3CB3-57B2-7F45A31D8F46}"/>
                </a:ext>
              </a:extLst>
            </p:cNvPr>
            <p:cNvSpPr txBox="1"/>
            <p:nvPr/>
          </p:nvSpPr>
          <p:spPr>
            <a:xfrm>
              <a:off x="2711767" y="4210050"/>
              <a:ext cx="6684645" cy="9616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✔️ 콜론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(:) : 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코드 블록 시작을 알림</a:t>
              </a:r>
              <a:endPara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✔️ 들여쓰기 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: 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들여쓰기 한 코드 블록이 함수 본문이 됨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32D1CF-BEEF-D853-988E-902E91AD2A3B}"/>
              </a:ext>
            </a:extLst>
          </p:cNvPr>
          <p:cNvSpPr/>
          <p:nvPr/>
        </p:nvSpPr>
        <p:spPr>
          <a:xfrm flipH="1">
            <a:off x="3691245" y="3608965"/>
            <a:ext cx="524493" cy="642401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2540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11653-4B0E-8F19-ABD2-759CEF799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F3274-7B12-0E97-A5B6-FD180CF5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기본 문법</a:t>
            </a:r>
            <a:r>
              <a:rPr lang="en-US" altLang="ko-KR" dirty="0"/>
              <a:t>(1) - </a:t>
            </a:r>
            <a:r>
              <a:rPr lang="ko-KR" altLang="en-US" dirty="0"/>
              <a:t>정의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15D271-0607-B810-89F8-E07D7E1CA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E33393-4ED0-2785-5F78-1270212F2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230D310-2593-8373-BD8A-53DCC9C65115}"/>
              </a:ext>
            </a:extLst>
          </p:cNvPr>
          <p:cNvGrpSpPr/>
          <p:nvPr/>
        </p:nvGrpSpPr>
        <p:grpSpPr>
          <a:xfrm>
            <a:off x="2716746" y="1659758"/>
            <a:ext cx="6758507" cy="4000983"/>
            <a:chOff x="2637905" y="1171575"/>
            <a:chExt cx="6758507" cy="4000983"/>
          </a:xfrm>
        </p:grpSpPr>
        <p:pic>
          <p:nvPicPr>
            <p:cNvPr id="10" name="그림 9" descr="텍스트, 스크린샷, 디스플레이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2C63D06-E9C6-4AEC-3611-B67038CD1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35" t="22095" r="10535" b="21693"/>
            <a:stretch/>
          </p:blipFill>
          <p:spPr>
            <a:xfrm>
              <a:off x="2795587" y="1779249"/>
              <a:ext cx="6600825" cy="243080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D2236-73E0-6DAC-75BA-4921C9757E6A}"/>
                </a:ext>
              </a:extLst>
            </p:cNvPr>
            <p:cNvSpPr txBox="1"/>
            <p:nvPr/>
          </p:nvSpPr>
          <p:spPr>
            <a:xfrm>
              <a:off x="2637905" y="1171575"/>
              <a:ext cx="6718820" cy="581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✅ </a:t>
              </a:r>
              <a:r>
                <a:rPr lang="ko-KR" altLang="en-US" sz="2400" dirty="0"/>
                <a:t>함수 정의 문법 </a:t>
              </a:r>
              <a:r>
                <a:rPr lang="en-US" altLang="ko-KR" sz="2400" dirty="0"/>
                <a:t>– </a:t>
              </a:r>
              <a:r>
                <a:rPr lang="ko-KR" altLang="en-US" sz="2400" dirty="0" err="1"/>
                <a:t>반환값</a:t>
              </a:r>
              <a:endPara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C0E00BD-038E-3F5B-42E8-6B107469882B}"/>
                </a:ext>
              </a:extLst>
            </p:cNvPr>
            <p:cNvSpPr/>
            <p:nvPr/>
          </p:nvSpPr>
          <p:spPr>
            <a:xfrm flipH="1">
              <a:off x="8756400" y="2732322"/>
              <a:ext cx="154380" cy="412289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3E8269-419E-E478-EFBE-1005959393B4}"/>
                </a:ext>
              </a:extLst>
            </p:cNvPr>
            <p:cNvSpPr txBox="1"/>
            <p:nvPr/>
          </p:nvSpPr>
          <p:spPr>
            <a:xfrm>
              <a:off x="2711767" y="4210050"/>
              <a:ext cx="6684645" cy="9625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✔️ 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return : 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결과값 반환 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(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선택적 사용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), 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없으면 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None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반환</a:t>
              </a:r>
              <a:endPara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✔️ </a:t>
              </a:r>
              <a:r>
                <a:rPr lang="en-US" altLang="ko-KR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return</a:t>
              </a:r>
              <a:r>
                <a:rPr lang="ko-KR" altLang="en-US" sz="20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을 만나면 함수는 즉시 종료됨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5D4DC5-8583-C8E9-9EEA-E6D0F623DA92}"/>
              </a:ext>
            </a:extLst>
          </p:cNvPr>
          <p:cNvSpPr/>
          <p:nvPr/>
        </p:nvSpPr>
        <p:spPr>
          <a:xfrm flipH="1">
            <a:off x="4237509" y="3967164"/>
            <a:ext cx="1858490" cy="343580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9632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47314-D053-EF28-1E69-1E6F0A239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C8FBB18-049C-A548-AC73-84ACB13B5ABC}"/>
              </a:ext>
            </a:extLst>
          </p:cNvPr>
          <p:cNvSpPr txBox="1"/>
          <p:nvPr/>
        </p:nvSpPr>
        <p:spPr>
          <a:xfrm>
            <a:off x="2756433" y="1347949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</a:t>
            </a:r>
            <a:r>
              <a:rPr lang="ko-KR" altLang="en-US" sz="2400" dirty="0"/>
              <a:t>함수 호출 문법</a:t>
            </a:r>
            <a:endParaRPr lang="en-US" altLang="ko-KR" sz="2400" dirty="0"/>
          </a:p>
        </p:txBody>
      </p:sp>
      <p:pic>
        <p:nvPicPr>
          <p:cNvPr id="14" name="그림 13" descr="텍스트, 스크린샷, 디스플레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6BAE870-788B-2869-AEDC-92398F9EC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1" t="18429" r="10655" b="18678"/>
          <a:stretch/>
        </p:blipFill>
        <p:spPr>
          <a:xfrm>
            <a:off x="2889250" y="1929455"/>
            <a:ext cx="6413500" cy="317500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0F8DD11-5367-CF85-60C4-3CED2553C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기본 문법</a:t>
            </a:r>
            <a:r>
              <a:rPr lang="en-US" altLang="ko-KR" dirty="0"/>
              <a:t>(2) - </a:t>
            </a:r>
            <a:r>
              <a:rPr lang="ko-KR" altLang="en-US" dirty="0"/>
              <a:t>호출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4E96C0-EAC0-0D3A-9089-016E081DF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47B8CB-1EDA-5937-0621-D128415B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D7AB4-AF54-BF38-AF95-37C2A0E61680}"/>
              </a:ext>
            </a:extLst>
          </p:cNvPr>
          <p:cNvSpPr txBox="1"/>
          <p:nvPr/>
        </p:nvSpPr>
        <p:spPr>
          <a:xfrm>
            <a:off x="2790608" y="5023819"/>
            <a:ext cx="6772492" cy="962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괄호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함수에 전달할 값이 없더라도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실행시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괄호 반드시 필요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인자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 호출 시 전달하는 값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44CEAA-6A3E-325F-3349-532492108B1A}"/>
              </a:ext>
            </a:extLst>
          </p:cNvPr>
          <p:cNvSpPr/>
          <p:nvPr/>
        </p:nvSpPr>
        <p:spPr>
          <a:xfrm flipH="1">
            <a:off x="4716400" y="3314685"/>
            <a:ext cx="282320" cy="343580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FCE0B5-6F3F-F77E-D60C-A9BC157DD250}"/>
              </a:ext>
            </a:extLst>
          </p:cNvPr>
          <p:cNvSpPr/>
          <p:nvPr/>
        </p:nvSpPr>
        <p:spPr>
          <a:xfrm flipH="1">
            <a:off x="4857560" y="4389486"/>
            <a:ext cx="2114740" cy="343580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0208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D5B73-C70B-5830-7EC3-4F93BF28D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68FC75B-93AE-7486-A36F-714123C43E5E}"/>
              </a:ext>
            </a:extLst>
          </p:cNvPr>
          <p:cNvSpPr txBox="1"/>
          <p:nvPr/>
        </p:nvSpPr>
        <p:spPr>
          <a:xfrm>
            <a:off x="2736590" y="1583051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</a:t>
            </a:r>
            <a:r>
              <a:rPr lang="ko-KR" altLang="en-US" sz="2400" dirty="0"/>
              <a:t>함수 정의와 실행 예제</a:t>
            </a:r>
            <a:r>
              <a:rPr lang="en-US" altLang="ko-KR" sz="2400" dirty="0"/>
              <a:t>(1)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2AD01F-396B-0715-3514-53447AC42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기본 문법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D393F2-9270-4C34-9FEB-FF4545FC8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EA95C7-E8A0-6EB3-31C4-84784A11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08264C-8DC0-89F9-2761-E7E8C35133C2}"/>
              </a:ext>
            </a:extLst>
          </p:cNvPr>
          <p:cNvSpPr txBox="1"/>
          <p:nvPr/>
        </p:nvSpPr>
        <p:spPr>
          <a:xfrm>
            <a:off x="2803308" y="4862831"/>
            <a:ext cx="6772492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return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 없으므로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None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반환</a:t>
            </a:r>
          </a:p>
        </p:txBody>
      </p:sp>
      <p:pic>
        <p:nvPicPr>
          <p:cNvPr id="17" name="그림 16" descr="텍스트, 스크린샷, 폰트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3CC554E-45DA-7075-A396-816413135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6" t="20153" r="10496" b="20243"/>
          <a:stretch/>
        </p:blipFill>
        <p:spPr>
          <a:xfrm>
            <a:off x="2895600" y="2156937"/>
            <a:ext cx="6400800" cy="270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37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6F431-CFCB-003C-EB12-441D6E5B9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E0E4ECF-58AE-C34B-946D-2DA76ED67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8" t="18535" r="10655" b="18535"/>
          <a:stretch/>
        </p:blipFill>
        <p:spPr>
          <a:xfrm>
            <a:off x="2889250" y="2152975"/>
            <a:ext cx="6407150" cy="31768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36BEF5-53A7-5FB0-7474-B1107C5EA86C}"/>
              </a:ext>
            </a:extLst>
          </p:cNvPr>
          <p:cNvSpPr txBox="1"/>
          <p:nvPr/>
        </p:nvSpPr>
        <p:spPr>
          <a:xfrm>
            <a:off x="2756433" y="1571469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</a:t>
            </a:r>
            <a:r>
              <a:rPr lang="ko-KR" altLang="en-US" sz="2400" dirty="0"/>
              <a:t>함수 정의와 실행 예제</a:t>
            </a:r>
            <a:r>
              <a:rPr lang="en-US" altLang="ko-KR" sz="2400" dirty="0"/>
              <a:t>(2)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61CCCA-8B6D-EFF7-0384-410256E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기본 문법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66BF88-E2A3-A801-970E-D65D38C4A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012691-18B9-2966-C3A5-04B98BA3F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354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4C036-B78A-4679-2298-9BC120945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5F18AB0-58D1-A03E-2F8C-6589ED8ED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512295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사칙연산 계산기 함수 만들기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두 개의 숫자와 연산자를 인자로 받아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해당 연산 결과를 반환하는 함수를 작성하세요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요구사항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 이름은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calculate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매개변수는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a, b, operator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 개입니다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operator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문자열이며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다음 중 하나입니다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"+", "-", "*", "/"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나눗셈은 결과를 실수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(float)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반환합니다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올바르지 않은 연산자가 들어오면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지원하지 않는 연산입니다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라는 문자열을 반환하세요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6FDC5-0253-9DC0-9E8B-DA1045A3D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DF60B4-5CF4-B113-03F6-02B40D040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510C53E-A18A-98EF-4ED3-947DD07F3105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</a:t>
            </a:r>
            <a:r>
              <a:rPr lang="ko-KR" altLang="en-US" dirty="0">
                <a:solidFill>
                  <a:srgbClr val="ED7D31"/>
                </a:solidFill>
              </a:rPr>
              <a:t>사칙연산 계산기 함수 만들기</a:t>
            </a:r>
          </a:p>
        </p:txBody>
      </p:sp>
    </p:spTree>
    <p:extLst>
      <p:ext uri="{BB962C8B-B14F-4D97-AF65-F5344CB8AC3E}">
        <p14:creationId xmlns:p14="http://schemas.microsoft.com/office/powerpoint/2010/main" val="4248197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4589034" y="2600493"/>
            <a:ext cx="3013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10.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함수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333AA-6AD3-4A8B-9B18-29F40CBDF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3D707F-F65D-803F-3713-85486909D81F}"/>
              </a:ext>
            </a:extLst>
          </p:cNvPr>
          <p:cNvSpPr txBox="1"/>
          <p:nvPr/>
        </p:nvSpPr>
        <p:spPr>
          <a:xfrm>
            <a:off x="3304232" y="2600493"/>
            <a:ext cx="55835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매개변수와 인자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633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E617C-7D6A-C8D3-50BC-FDC294C25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9EEFA-F06B-1BA7-B611-9515C4889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매개변수와 인자의 차이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9CA32B-4685-3BE5-F62E-A343CDE2C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18EB77-0BB2-733B-E06A-8FBA84DAC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21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E12E690-998A-E04F-CC98-8A2D8B79A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402343"/>
              </p:ext>
            </p:extLst>
          </p:nvPr>
        </p:nvGraphicFramePr>
        <p:xfrm>
          <a:off x="363476" y="1893794"/>
          <a:ext cx="11465048" cy="2856337"/>
        </p:xfrm>
        <a:graphic>
          <a:graphicData uri="http://schemas.openxmlformats.org/drawingml/2006/table">
            <a:tbl>
              <a:tblPr/>
              <a:tblGrid>
                <a:gridCol w="2394007">
                  <a:extLst>
                    <a:ext uri="{9D8B030D-6E8A-4147-A177-3AD203B41FA5}">
                      <a16:colId xmlns:a16="http://schemas.microsoft.com/office/drawing/2014/main" val="231597160"/>
                    </a:ext>
                  </a:extLst>
                </a:gridCol>
                <a:gridCol w="6602222">
                  <a:extLst>
                    <a:ext uri="{9D8B030D-6E8A-4147-A177-3AD203B41FA5}">
                      <a16:colId xmlns:a16="http://schemas.microsoft.com/office/drawing/2014/main" val="1438760324"/>
                    </a:ext>
                  </a:extLst>
                </a:gridCol>
                <a:gridCol w="2468819">
                  <a:extLst>
                    <a:ext uri="{9D8B030D-6E8A-4147-A177-3AD203B41FA5}">
                      <a16:colId xmlns:a16="http://schemas.microsoft.com/office/drawing/2014/main" val="2919822706"/>
                    </a:ext>
                  </a:extLst>
                </a:gridCol>
              </a:tblGrid>
              <a:tr h="7419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449426"/>
                  </a:ext>
                </a:extLst>
              </a:tr>
              <a:tr h="10571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매개변수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Parameter)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함수를 정의할 때 사용자가 입력할 값을 받기 위해 설정하는 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변수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def greet(name):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 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name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111008"/>
                  </a:ext>
                </a:extLst>
              </a:tr>
              <a:tr h="10571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인자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Argument)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함수를 호출할 때 매개변수로 전달하는 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실제 값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greet("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홍길동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")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"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홍길동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"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774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329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DD28B-D6CD-883B-3EB0-7C472D8BB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멀티미디어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87BAFC0-0C6F-BC63-2188-0A9A9D54B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8" t="20461" r="7942" b="20054"/>
          <a:stretch/>
        </p:blipFill>
        <p:spPr>
          <a:xfrm>
            <a:off x="1460500" y="2015672"/>
            <a:ext cx="9258300" cy="2787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823A05-CFDE-5524-667C-D29295CE788A}"/>
              </a:ext>
            </a:extLst>
          </p:cNvPr>
          <p:cNvSpPr txBox="1"/>
          <p:nvPr/>
        </p:nvSpPr>
        <p:spPr>
          <a:xfrm>
            <a:off x="1313057" y="1434166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</a:t>
            </a:r>
            <a:r>
              <a:rPr lang="ko-KR" altLang="en-US" sz="2400" dirty="0"/>
              <a:t>예시</a:t>
            </a:r>
            <a:endParaRPr lang="en-US" altLang="ko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0A0744-85A5-6F09-9E87-3484CEF6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 인자</a:t>
            </a:r>
            <a:r>
              <a:rPr lang="en-US" altLang="ko-KR" dirty="0"/>
              <a:t>(Positional Arguments)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94FC4-55EF-7C4F-74EF-8A70554A1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76F954-5454-9588-5F78-77C740F96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7BF26-3CD5-D7AA-AECE-B0EACAD70692}"/>
              </a:ext>
            </a:extLst>
          </p:cNvPr>
          <p:cNvSpPr txBox="1"/>
          <p:nvPr/>
        </p:nvSpPr>
        <p:spPr>
          <a:xfrm>
            <a:off x="1384083" y="4784273"/>
            <a:ext cx="8969592" cy="962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인자의 순서대로 매개변수에 대응되는 방식 → 가장 일반적이고 기본적인 전달 방법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⚠️ 매개변수 개수와 인자 개수가 일치하지 않으면 </a:t>
            </a:r>
            <a:r>
              <a:rPr lang="en-US" altLang="ko-KR" sz="20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TypeError</a:t>
            </a:r>
            <a:r>
              <a:rPr lang="en-US" altLang="ko-KR" sz="20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20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발생</a:t>
            </a:r>
          </a:p>
        </p:txBody>
      </p:sp>
    </p:spTree>
    <p:extLst>
      <p:ext uri="{BB962C8B-B14F-4D97-AF65-F5344CB8AC3E}">
        <p14:creationId xmlns:p14="http://schemas.microsoft.com/office/powerpoint/2010/main" val="4064114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26A88-BF90-CEB7-5702-883D9694E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B5FBE24-650C-00E4-C889-E808EAE8E8AD}"/>
              </a:ext>
            </a:extLst>
          </p:cNvPr>
          <p:cNvSpPr txBox="1"/>
          <p:nvPr/>
        </p:nvSpPr>
        <p:spPr>
          <a:xfrm>
            <a:off x="1313057" y="1434166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</a:t>
            </a:r>
            <a:r>
              <a:rPr lang="ko-KR" altLang="en-US" sz="2400" dirty="0"/>
              <a:t>예시</a:t>
            </a:r>
            <a:endParaRPr lang="en-US" altLang="ko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E822E40-0931-C585-91B3-24E2CD6A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 인자</a:t>
            </a:r>
            <a:r>
              <a:rPr lang="en-US" altLang="ko-KR" dirty="0"/>
              <a:t>(Keyword Arguments)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00490-7B9A-AE3E-F625-FEB46B4FB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E8166A-95FA-BDBB-FBF8-B0762E403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2ACEBF-0C01-22D3-D034-D1DA15C80F71}"/>
              </a:ext>
            </a:extLst>
          </p:cNvPr>
          <p:cNvSpPr txBox="1"/>
          <p:nvPr/>
        </p:nvSpPr>
        <p:spPr>
          <a:xfrm>
            <a:off x="1384083" y="4784273"/>
            <a:ext cx="896959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인자의 이름을 명시하여 전달하는 방식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순서와 무관하게 매개변수에 대응 가능 →</a:t>
            </a:r>
            <a:r>
              <a:rPr lang="ko-KR" altLang="en-US" sz="2000" dirty="0"/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인자의 순서를 헷갈릴 때 안전하게 사용</a:t>
            </a:r>
          </a:p>
        </p:txBody>
      </p:sp>
      <p:pic>
        <p:nvPicPr>
          <p:cNvPr id="10" name="그림 9" descr="텍스트, 스크린샷, 멀티미디어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E96BB08-F0FD-9C0E-9E19-BB645251D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2" t="20323" r="7886" b="20581"/>
          <a:stretch/>
        </p:blipFill>
        <p:spPr>
          <a:xfrm>
            <a:off x="1462088" y="2038350"/>
            <a:ext cx="9263062" cy="276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87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3AD32-D167-262F-99AC-8FE01A185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0323260-0E57-958F-AADD-19F2F050D84A}"/>
              </a:ext>
            </a:extLst>
          </p:cNvPr>
          <p:cNvSpPr txBox="1"/>
          <p:nvPr/>
        </p:nvSpPr>
        <p:spPr>
          <a:xfrm>
            <a:off x="1298662" y="954907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</a:t>
            </a:r>
            <a:r>
              <a:rPr lang="ko-KR" altLang="en-US" sz="2400" dirty="0"/>
              <a:t>예시</a:t>
            </a:r>
            <a:endParaRPr lang="en-US" altLang="ko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C4065E-2889-648E-A3B1-4C13972C7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기본값 인자</a:t>
            </a:r>
            <a:r>
              <a:rPr lang="en-US" altLang="ko-KR" dirty="0"/>
              <a:t>(Default Arguments)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3C2841-58EC-20CA-49A5-07693986E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D3EA7C-DA54-12D9-F656-425B49D9A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C1E5C-EC86-C010-6164-923C355EB33E}"/>
              </a:ext>
            </a:extLst>
          </p:cNvPr>
          <p:cNvSpPr txBox="1"/>
          <p:nvPr/>
        </p:nvSpPr>
        <p:spPr>
          <a:xfrm>
            <a:off x="1362964" y="3911314"/>
            <a:ext cx="8969592" cy="2346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함수 정의 시 매개변수에 기본값을 지정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호출 시 인자를 생략하면 기본값 사용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  <a:cs typeface="Pretendard Light" panose="02000403000000020004" pitchFamily="2" charset="-127"/>
              </a:rPr>
              <a:t>⚠️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기본값 매개변수는 반드시 뒤쪽에 위치해야 함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❌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def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func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(a=1, b): →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오류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def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func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(a, b=1): →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가능</a:t>
            </a:r>
          </a:p>
        </p:txBody>
      </p:sp>
      <p:pic>
        <p:nvPicPr>
          <p:cNvPr id="6" name="그림 5" descr="텍스트, 스크린샷, 멀티미디어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BCA880D-4B45-C8F2-B909-57DE2E959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9" t="18875" r="6197" b="18445"/>
          <a:stretch/>
        </p:blipFill>
        <p:spPr>
          <a:xfrm>
            <a:off x="1445731" y="1536412"/>
            <a:ext cx="9300538" cy="237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06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60D29-ECC3-6944-4CC0-857AB74C6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멀티미디어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F5F55C6-530A-2F8D-36C5-1EE5E8A19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9" t="20387" r="7858" b="20195"/>
          <a:stretch/>
        </p:blipFill>
        <p:spPr>
          <a:xfrm>
            <a:off x="1457325" y="1986436"/>
            <a:ext cx="9271000" cy="2784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FA519A-0C22-9245-AB96-D8D723B101B9}"/>
              </a:ext>
            </a:extLst>
          </p:cNvPr>
          <p:cNvSpPr txBox="1"/>
          <p:nvPr/>
        </p:nvSpPr>
        <p:spPr>
          <a:xfrm>
            <a:off x="1310537" y="1382418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</a:t>
            </a:r>
            <a:r>
              <a:rPr lang="ko-KR" altLang="en-US" sz="2400" dirty="0"/>
              <a:t>예시</a:t>
            </a:r>
            <a:endParaRPr lang="en-US" altLang="ko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5B255-92F3-6AB8-0DD7-87FE0E6C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 가변 인자 </a:t>
            </a:r>
            <a:r>
              <a:rPr lang="en-US" altLang="ko-KR" dirty="0"/>
              <a:t>(*</a:t>
            </a:r>
            <a:r>
              <a:rPr lang="en-US" altLang="ko-KR" dirty="0" err="1"/>
              <a:t>args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02FCFC-1B5D-5389-5727-9101582E5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EFD883-A3AB-273C-589E-432208151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A62EAA-23D9-E937-10C4-B900F0483A64}"/>
              </a:ext>
            </a:extLst>
          </p:cNvPr>
          <p:cNvSpPr txBox="1"/>
          <p:nvPr/>
        </p:nvSpPr>
        <p:spPr>
          <a:xfrm>
            <a:off x="1362964" y="4748400"/>
            <a:ext cx="8969592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여러 개의 위치 인자를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튜플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형태로 받음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함수 정의 시 *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args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표기</a:t>
            </a: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906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CAC94-3E8F-9683-0F26-C2A0CDAB6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멀티미디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315D3DD-0E92-EB01-F8DF-4A64A3377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7" t="18734" r="7828" b="18562"/>
          <a:stretch/>
        </p:blipFill>
        <p:spPr>
          <a:xfrm>
            <a:off x="1463675" y="1844675"/>
            <a:ext cx="9267825" cy="3165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82D06F-51AA-4CC7-581F-2C9257114695}"/>
              </a:ext>
            </a:extLst>
          </p:cNvPr>
          <p:cNvSpPr txBox="1"/>
          <p:nvPr/>
        </p:nvSpPr>
        <p:spPr>
          <a:xfrm>
            <a:off x="1310537" y="1258593"/>
            <a:ext cx="671882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</a:t>
            </a:r>
            <a:r>
              <a:rPr lang="ko-KR" altLang="en-US" sz="2400" dirty="0"/>
              <a:t>예시</a:t>
            </a:r>
            <a:endParaRPr lang="en-US" altLang="ko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687A26-15F1-7EDE-9235-899F71BB9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 가변 인자 </a:t>
            </a:r>
            <a:r>
              <a:rPr lang="en-US" altLang="ko-KR" dirty="0"/>
              <a:t>(**</a:t>
            </a:r>
            <a:r>
              <a:rPr lang="en-US" altLang="ko-KR" dirty="0" err="1"/>
              <a:t>kwargs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6C7C01-390A-8A0B-D35A-7E8FF4D0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0CA21E-E6D0-18B5-21FC-AB6FFE474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61BC3-F184-E76A-FD69-7C03A4FD689E}"/>
              </a:ext>
            </a:extLst>
          </p:cNvPr>
          <p:cNvSpPr txBox="1"/>
          <p:nvPr/>
        </p:nvSpPr>
        <p:spPr>
          <a:xfrm>
            <a:off x="1362964" y="5005575"/>
            <a:ext cx="8969592" cy="962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여러 개의 키워드 인자를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딕셔너리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형태로 받음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함수 정의 시 **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kwargs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표기</a:t>
            </a: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5973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3F8E3-6AD5-78A4-8075-9D16AEE4E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394488B-D201-0876-D985-4D3969FE00C2}"/>
              </a:ext>
            </a:extLst>
          </p:cNvPr>
          <p:cNvSpPr txBox="1"/>
          <p:nvPr/>
        </p:nvSpPr>
        <p:spPr>
          <a:xfrm>
            <a:off x="1310536" y="2033293"/>
            <a:ext cx="8938363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📌위치 인자 → 기본값 인자 → *</a:t>
            </a:r>
            <a:r>
              <a:rPr lang="en-US" altLang="ko-KR" sz="2400" dirty="0" err="1"/>
              <a:t>args</a:t>
            </a:r>
            <a:r>
              <a:rPr lang="en-US" altLang="ko-KR" sz="2400" dirty="0"/>
              <a:t> → **</a:t>
            </a:r>
            <a:r>
              <a:rPr lang="en-US" altLang="ko-KR" sz="2400" dirty="0" err="1"/>
              <a:t>kwargs</a:t>
            </a:r>
            <a:r>
              <a:rPr lang="en-US" altLang="ko-KR" sz="2400" dirty="0"/>
              <a:t> </a:t>
            </a:r>
            <a:r>
              <a:rPr lang="ko-KR" altLang="en-US" sz="2400" dirty="0"/>
              <a:t>순서로 정의해야 함</a:t>
            </a:r>
            <a:endParaRPr lang="en-US" altLang="ko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0B23E8E-6F0B-FC0B-AA45-8C1D47504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가변 인자 사용 시 주의사항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1E92D-D1BD-B280-7EB2-AE2818E39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090D64-6810-6CB4-260D-3BC322E37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7" name="그림 6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0B915EF-7EF2-5299-4DF0-3A4813195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7" t="23878" r="7857" b="23718"/>
          <a:stretch/>
        </p:blipFill>
        <p:spPr>
          <a:xfrm>
            <a:off x="1463674" y="2597150"/>
            <a:ext cx="9264651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08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DE81E-0F98-D382-35E1-9FC841810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CF52E41-5139-81A5-FE86-1BC0A97215A3}"/>
              </a:ext>
            </a:extLst>
          </p:cNvPr>
          <p:cNvSpPr txBox="1"/>
          <p:nvPr/>
        </p:nvSpPr>
        <p:spPr>
          <a:xfrm>
            <a:off x="238991" y="904107"/>
            <a:ext cx="7558809" cy="2070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ko-KR" altLang="en-US" sz="2400" dirty="0" err="1"/>
              <a:t>파이썬은</a:t>
            </a:r>
            <a:r>
              <a:rPr lang="ko-KR" altLang="en-US" sz="2400" dirty="0"/>
              <a:t> 값 전달</a:t>
            </a:r>
            <a:r>
              <a:rPr lang="en-US" altLang="ko-KR" sz="2400" dirty="0"/>
              <a:t>(Call by Value) </a:t>
            </a:r>
            <a:r>
              <a:rPr lang="ko-KR" altLang="en-US" sz="2400" dirty="0"/>
              <a:t>이 아닌</a:t>
            </a:r>
            <a:r>
              <a:rPr lang="en-US" altLang="ko-KR" sz="24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      </a:t>
            </a:r>
            <a:r>
              <a:rPr lang="ko-KR" altLang="en-US" sz="2400" dirty="0"/>
              <a:t>객체 참조에 의한 전달</a:t>
            </a:r>
            <a:r>
              <a:rPr lang="en-US" altLang="ko-KR" sz="2400" dirty="0"/>
              <a:t>(Call by Object Reference) </a:t>
            </a:r>
            <a:r>
              <a:rPr lang="ko-KR" altLang="en-US" sz="2400" dirty="0"/>
              <a:t>방식</a:t>
            </a:r>
            <a:endParaRPr lang="en-US" altLang="ko-KR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변경 가능한 객체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(mutable):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 내 변경 → 외부에도 영향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변경 불가능한 객체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(immutable):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 내 변경 → 외부 영향 없음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1EEAB7-68DD-FE2E-1990-FCFBEC8FE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매개변수 전달 방식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0B3927-20C3-E7B3-274E-C20928AB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68F870-60C9-9588-BF4E-AEEF5AC5D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8" name="그림 7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F525692-615B-7D68-C01F-69500099F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3820"/>
            <a:ext cx="12192000" cy="466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70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1AE52-ADB9-95A9-BF35-CA61C2F44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816D3CDF-FFEF-2F0C-2E03-091EFF527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512295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✅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*</a:t>
            </a:r>
            <a:r>
              <a:rPr lang="en-US" altLang="ko-KR" sz="2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args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사용 연습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</a:t>
            </a:r>
            <a:r>
              <a:rPr lang="ko-KR" altLang="en-US" sz="2400" dirty="0"/>
              <a:t>문제 </a:t>
            </a:r>
            <a:r>
              <a:rPr lang="en-US" altLang="ko-KR" sz="2400" dirty="0"/>
              <a:t>1. </a:t>
            </a:r>
            <a:r>
              <a:rPr lang="ko-KR" altLang="en-US" sz="2400" dirty="0"/>
              <a:t>숫자 여러 개의 평균 구하기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숫자를 몇 개든 받을 수 있는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average()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함수를 만들어보세요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</a:t>
            </a:r>
            <a:r>
              <a:rPr lang="ko-KR" altLang="en-US" sz="2400" dirty="0"/>
              <a:t>문제 </a:t>
            </a:r>
            <a:r>
              <a:rPr lang="en-US" altLang="ko-KR" sz="2400" dirty="0"/>
              <a:t>2. </a:t>
            </a:r>
            <a:r>
              <a:rPr lang="ko-KR" altLang="en-US" sz="2400" dirty="0"/>
              <a:t>가장 긴 문자열 찾기</a:t>
            </a:r>
            <a:r>
              <a:rPr lang="en-US" altLang="ko-KR" sz="2400" dirty="0">
                <a:solidFill>
                  <a:srgbClr val="FF5050"/>
                </a:solidFill>
              </a:rPr>
              <a:t>(max </a:t>
            </a:r>
            <a:r>
              <a:rPr lang="ko-KR" altLang="en-US" sz="2400" dirty="0">
                <a:solidFill>
                  <a:srgbClr val="FF5050"/>
                </a:solidFill>
              </a:rPr>
              <a:t>함수에 대해 찾아보고 풀기</a:t>
            </a:r>
            <a:r>
              <a:rPr lang="en-US" altLang="ko-KR" sz="2400" dirty="0">
                <a:solidFill>
                  <a:srgbClr val="FF5050"/>
                </a:solidFill>
              </a:rPr>
              <a:t>)</a:t>
            </a:r>
            <a:endParaRPr lang="ko-KR" altLang="en-US" sz="2400" dirty="0">
              <a:solidFill>
                <a:srgbClr val="FF505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여러 개의 문자열을 받아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가장 긴 문자열을 반환하는 함수를 만들어보세요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3491CC-0962-E4C0-C52A-CB6CD9D37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45A6AD-C7E4-4039-47BD-51BBE4861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3CCFD89-CC24-EE76-926F-DE44BFAA9C57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2. </a:t>
            </a:r>
            <a:r>
              <a:rPr lang="ko-KR" altLang="en-US" dirty="0">
                <a:solidFill>
                  <a:srgbClr val="ED7D31"/>
                </a:solidFill>
              </a:rPr>
              <a:t>가변인자 연습하기</a:t>
            </a:r>
          </a:p>
        </p:txBody>
      </p:sp>
    </p:spTree>
    <p:extLst>
      <p:ext uri="{BB962C8B-B14F-4D97-AF65-F5344CB8AC3E}">
        <p14:creationId xmlns:p14="http://schemas.microsoft.com/office/powerpoint/2010/main" val="3490301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3E821-1191-C6F5-9408-D18E2B23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CEE2A-C838-2505-6C5E-A24D9200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C80A1F-1998-6B59-3C5E-0CFA4513C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36E85F-1F57-FCA4-E39E-3B64E998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62C388B-9BC0-9F6A-7DAA-4A4AFF679B19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73039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특정 작업을 수행하는 코드 블록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32E40C-4184-6B58-FF1D-973019C636F1}"/>
              </a:ext>
            </a:extLst>
          </p:cNvPr>
          <p:cNvSpPr/>
          <p:nvPr/>
        </p:nvSpPr>
        <p:spPr>
          <a:xfrm>
            <a:off x="892628" y="2504967"/>
            <a:ext cx="10406743" cy="1577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“A function is a block of code which only runs when it is called.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Functions help break down complex problems into smaller, manageable tasks.”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</p:spTree>
    <p:extLst>
      <p:ext uri="{BB962C8B-B14F-4D97-AF65-F5344CB8AC3E}">
        <p14:creationId xmlns:p14="http://schemas.microsoft.com/office/powerpoint/2010/main" val="49331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8AEFB-027B-C117-0033-8751D76A7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CA13C77-186A-C257-F571-24B6542DA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512295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✅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**</a:t>
            </a:r>
            <a:r>
              <a:rPr lang="en-US" altLang="ko-KR" sz="2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kwargs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사용 연습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</a:t>
            </a:r>
            <a:r>
              <a:rPr lang="ko-KR" altLang="en-US" sz="2400" dirty="0"/>
              <a:t>문제 </a:t>
            </a:r>
            <a:r>
              <a:rPr lang="en-US" altLang="ko-KR" sz="2400" dirty="0"/>
              <a:t>3. </a:t>
            </a:r>
            <a:r>
              <a:rPr lang="ko-KR" altLang="en-US" sz="2400" dirty="0"/>
              <a:t>사용자 정보 출력 함수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사용자의 이름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나이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이메일 등의 정보를 받아 출력하는 함수를 **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kwargs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구현하세요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정보가 몇 개가 들어오든 모두 출력해야 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</a:t>
            </a:r>
            <a:r>
              <a:rPr lang="ko-KR" altLang="en-US" sz="2400" dirty="0"/>
              <a:t>문제 </a:t>
            </a:r>
            <a:r>
              <a:rPr lang="en-US" altLang="ko-KR" sz="2400" dirty="0"/>
              <a:t>4. </a:t>
            </a:r>
            <a:r>
              <a:rPr lang="ko-KR" altLang="en-US" sz="2400" dirty="0"/>
              <a:t>할인 계산기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상품 가격 목록을 **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kwargs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받아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각각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10%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씩 할인된 가격을 출력하는 함수를 작성하세요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12D73D-61DA-943D-B449-1A666F0D0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FF21C9-34BE-E3EF-DCBC-598AE951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9964B67-6C5E-90C5-D6EF-E7BA439A497F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2. </a:t>
            </a:r>
            <a:r>
              <a:rPr lang="ko-KR" altLang="en-US" dirty="0">
                <a:solidFill>
                  <a:srgbClr val="ED7D31"/>
                </a:solidFill>
              </a:rPr>
              <a:t>가변인자 연습하기</a:t>
            </a:r>
          </a:p>
        </p:txBody>
      </p:sp>
    </p:spTree>
    <p:extLst>
      <p:ext uri="{BB962C8B-B14F-4D97-AF65-F5344CB8AC3E}">
        <p14:creationId xmlns:p14="http://schemas.microsoft.com/office/powerpoint/2010/main" val="3788826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DBD84-BC42-92FF-0E7C-44742F585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9EE856-5B78-3790-8FC7-92671F95ED5C}"/>
              </a:ext>
            </a:extLst>
          </p:cNvPr>
          <p:cNvSpPr txBox="1"/>
          <p:nvPr/>
        </p:nvSpPr>
        <p:spPr>
          <a:xfrm>
            <a:off x="2563650" y="2600493"/>
            <a:ext cx="70647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지역변수와 전역변수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6434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51788" y="1145407"/>
            <a:ext cx="11548326" cy="2578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B050"/>
                </a:solidFill>
              </a:rPr>
              <a:t>💡 </a:t>
            </a:r>
            <a:r>
              <a:rPr lang="ko-KR" altLang="en-US" sz="2400" b="1" dirty="0"/>
              <a:t>스택 영역 </a:t>
            </a:r>
            <a:endParaRPr lang="en-US" altLang="ko-KR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지역 변수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(local variable), </a:t>
            </a:r>
            <a:r>
              <a:rPr lang="ko-KR" altLang="en-US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매개 변수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(parameter)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등이 저장되는 공간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B050"/>
                </a:solidFill>
              </a:rPr>
              <a:t>💡 </a:t>
            </a:r>
            <a:r>
              <a:rPr lang="ko-KR" altLang="en-US" sz="2400" b="1" dirty="0" err="1"/>
              <a:t>힙</a:t>
            </a:r>
            <a:r>
              <a:rPr lang="ko-KR" altLang="en-US" sz="2400" b="1" dirty="0"/>
              <a:t> 영역</a:t>
            </a:r>
            <a:endParaRPr lang="en-US" altLang="ko-KR" sz="24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FF5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파이썬에서</a:t>
            </a:r>
            <a:r>
              <a:rPr lang="ko-KR" altLang="en-US" sz="2000" b="1" dirty="0">
                <a:solidFill>
                  <a:srgbClr val="FF5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생성되는 모든 객체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숫자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문자열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리스트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딕셔너리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클래스 인스턴스 등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저장되는 공간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F8809B7-158F-39E5-E410-4559A2EC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ko-KR" altLang="en-US" sz="4800" dirty="0" err="1"/>
              <a:t>파이썬의</a:t>
            </a:r>
            <a:r>
              <a:rPr lang="ko-KR" altLang="en-US" sz="4800" dirty="0"/>
              <a:t> 메모리 구조</a:t>
            </a:r>
          </a:p>
        </p:txBody>
      </p:sp>
    </p:spTree>
    <p:extLst>
      <p:ext uri="{BB962C8B-B14F-4D97-AF65-F5344CB8AC3E}">
        <p14:creationId xmlns:p14="http://schemas.microsoft.com/office/powerpoint/2010/main" val="1790530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26506-DC88-8B72-DC2D-7B64A092E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DF9747-DD70-388D-951E-065264A89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변수의 유효 범위</a:t>
            </a:r>
            <a:r>
              <a:rPr lang="en-US" altLang="ko-KR" dirty="0"/>
              <a:t>(Scope)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A603B8-2E04-D3A8-8B24-E4B859A7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C2F466-3950-66AE-1FEF-BC9E7A74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8FFBC6AD-DB49-EEDF-0A7A-5577DB6C540E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46574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</a:t>
            </a:r>
            <a:r>
              <a:rPr lang="en-US" altLang="ko-KR" dirty="0"/>
              <a:t>Scope(</a:t>
            </a:r>
            <a:r>
              <a:rPr lang="ko-KR" altLang="en-US" dirty="0" err="1"/>
              <a:t>스코프</a:t>
            </a:r>
            <a:r>
              <a:rPr lang="en-US" altLang="ko-KR" dirty="0"/>
              <a:t>) :</a:t>
            </a:r>
            <a:r>
              <a:rPr lang="ko-KR" altLang="en-US" dirty="0"/>
              <a:t> 어떤 이름</a:t>
            </a:r>
            <a:r>
              <a:rPr lang="en-US" altLang="ko-KR" dirty="0"/>
              <a:t>(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함수 등</a:t>
            </a:r>
            <a:r>
              <a:rPr lang="en-US" altLang="ko-KR" dirty="0"/>
              <a:t>)</a:t>
            </a:r>
            <a:r>
              <a:rPr lang="ko-KR" altLang="en-US" dirty="0"/>
              <a:t>을 참조할 수 있는 코드의 범위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/>
              <a:t>📌 </a:t>
            </a:r>
            <a:r>
              <a:rPr lang="ko-KR" altLang="en-US" dirty="0" err="1"/>
              <a:t>파이썬의</a:t>
            </a:r>
            <a:r>
              <a:rPr lang="ko-KR" altLang="en-US" dirty="0"/>
              <a:t> 이름 탐색 규칙</a:t>
            </a:r>
            <a:r>
              <a:rPr lang="en-US" altLang="ko-KR" dirty="0"/>
              <a:t>: </a:t>
            </a:r>
            <a:r>
              <a:rPr lang="en-US" altLang="ko-KR" b="1" dirty="0"/>
              <a:t>LEGB Rule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1️⃣ Local (</a:t>
            </a:r>
            <a:r>
              <a:rPr lang="ko-KR" altLang="en-US" dirty="0"/>
              <a:t>지역 </a:t>
            </a:r>
            <a:r>
              <a:rPr lang="ko-KR" altLang="en-US" dirty="0" err="1"/>
              <a:t>스코프</a:t>
            </a:r>
            <a:r>
              <a:rPr lang="en-US" altLang="ko-KR" dirty="0"/>
              <a:t>: </a:t>
            </a:r>
            <a:r>
              <a:rPr lang="ko-KR" altLang="en-US" dirty="0"/>
              <a:t>함수 내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2️⃣ Enclosing (</a:t>
            </a:r>
            <a:r>
              <a:rPr lang="ko-KR" altLang="en-US" dirty="0"/>
              <a:t>내포된 함수의 </a:t>
            </a:r>
            <a:r>
              <a:rPr lang="ko-KR" altLang="en-US" dirty="0" err="1"/>
              <a:t>스코프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3️⃣ Global (</a:t>
            </a:r>
            <a:r>
              <a:rPr lang="ko-KR" altLang="en-US" dirty="0"/>
              <a:t>모듈 단위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4️⃣ Built-in (</a:t>
            </a:r>
            <a:r>
              <a:rPr lang="ko-KR" altLang="en-US" dirty="0"/>
              <a:t>내장 이름들</a:t>
            </a:r>
            <a:r>
              <a:rPr lang="en-US" altLang="ko-KR" dirty="0"/>
              <a:t>, 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len</a:t>
            </a:r>
            <a:r>
              <a:rPr lang="en-US" altLang="ko-KR" dirty="0"/>
              <a:t>, sum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0870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157A2-162C-E42B-AC6E-3FBDA7C27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50543-06FE-F8C4-5AB6-CC295446D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지역 변수 </a:t>
            </a:r>
            <a:r>
              <a:rPr lang="en-US" altLang="ko-KR" dirty="0"/>
              <a:t>(Local Variable)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7F4AE3-0831-F41A-8CD0-DE4EFD178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DD0FB9-E36F-5284-C77D-D1F58817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A7BFA970-CB22-4B99-480C-913E760C7375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16221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함수 내부에서 선언된 변수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/>
              <a:t>📌 </a:t>
            </a:r>
            <a:r>
              <a:rPr lang="ko-KR" altLang="en-US" dirty="0"/>
              <a:t>함수가 호출될 때 생성되고</a:t>
            </a:r>
            <a:r>
              <a:rPr lang="en-US" altLang="ko-KR" dirty="0"/>
              <a:t>, </a:t>
            </a:r>
            <a:r>
              <a:rPr lang="ko-KR" altLang="en-US" dirty="0"/>
              <a:t>함수가 끝나면 소멸됨</a:t>
            </a:r>
            <a:endParaRPr lang="en-US" altLang="ko-KR" b="1" dirty="0"/>
          </a:p>
        </p:txBody>
      </p:sp>
      <p:pic>
        <p:nvPicPr>
          <p:cNvPr id="9" name="그림 8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36F60D7-44C7-F460-AAD9-0661FB27A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3" t="17380" r="6146" b="17439"/>
          <a:stretch/>
        </p:blipFill>
        <p:spPr>
          <a:xfrm>
            <a:off x="1248738" y="2590800"/>
            <a:ext cx="9518650" cy="27058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6B3FBF-8932-B36E-BC35-6CE4897F2B1B}"/>
              </a:ext>
            </a:extLst>
          </p:cNvPr>
          <p:cNvSpPr txBox="1"/>
          <p:nvPr/>
        </p:nvSpPr>
        <p:spPr>
          <a:xfrm>
            <a:off x="1154775" y="5296695"/>
            <a:ext cx="8969592" cy="874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message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greet()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 내부에서만 유효함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함수 바깥에서 접근 시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NameError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발생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8A5EBE-357D-0EBA-0E55-DFF1F96F24B1}"/>
              </a:ext>
            </a:extLst>
          </p:cNvPr>
          <p:cNvSpPr/>
          <p:nvPr/>
        </p:nvSpPr>
        <p:spPr>
          <a:xfrm flipH="1">
            <a:off x="2295525" y="3613149"/>
            <a:ext cx="3711575" cy="292497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4538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8152F-B3AB-E9AF-9F5E-66BC3E6A7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D9629-4160-B19F-281F-3729B187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전역 변수 </a:t>
            </a:r>
            <a:r>
              <a:rPr lang="en-US" altLang="ko-KR" dirty="0"/>
              <a:t>(Global Variable)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82935C-5B8C-AFD9-0705-FBF5A2AD4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901EFF-78C2-67F3-AEB2-38FF784A4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110BCA2-7747-A817-FBD8-44652426CBCE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16221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함수 외부에서 선언된 변수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/>
              <a:t>📌 </a:t>
            </a:r>
            <a:r>
              <a:rPr lang="ko-KR" altLang="en-US" dirty="0"/>
              <a:t>프로그램 전체에서 접근 가능 </a:t>
            </a:r>
            <a:r>
              <a:rPr lang="en-US" altLang="ko-KR" dirty="0"/>
              <a:t>(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함수 내부에서 값 변경은 제한됨</a:t>
            </a:r>
            <a:r>
              <a:rPr lang="en-US" altLang="ko-KR" dirty="0"/>
              <a:t>)</a:t>
            </a:r>
            <a:endParaRPr lang="en-US" altLang="ko-KR" b="1" dirty="0"/>
          </a:p>
        </p:txBody>
      </p:sp>
      <p:pic>
        <p:nvPicPr>
          <p:cNvPr id="6" name="그림 5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AD64F2D-DE5A-F3E6-A2AF-F3FAE2891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1678152"/>
            <a:ext cx="10991850" cy="54102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4EA7E0-B341-96F2-E1A0-ECA47EF1810A}"/>
              </a:ext>
            </a:extLst>
          </p:cNvPr>
          <p:cNvSpPr/>
          <p:nvPr/>
        </p:nvSpPr>
        <p:spPr>
          <a:xfrm flipH="1">
            <a:off x="2272664" y="3597599"/>
            <a:ext cx="3114676" cy="353767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352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CE2F4-ED75-19EC-E1A5-A8A8FDD5D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52C92-38A6-4C99-6BFD-BC0EEBDF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전역 변수 </a:t>
            </a:r>
            <a:r>
              <a:rPr lang="en-US" altLang="ko-KR" dirty="0"/>
              <a:t>(Global Variable) 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20244E-5B0E-E2E7-C2E5-6CC86BE47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7A032F-0D35-497B-48E1-D1BC7FC0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11B06502-ED24-7CBC-343E-0A8CB44B80B1}"/>
              </a:ext>
            </a:extLst>
          </p:cNvPr>
          <p:cNvSpPr txBox="1">
            <a:spLocks/>
          </p:cNvSpPr>
          <p:nvPr/>
        </p:nvSpPr>
        <p:spPr>
          <a:xfrm>
            <a:off x="1966191" y="1111405"/>
            <a:ext cx="6263409" cy="7585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⚠️</a:t>
            </a:r>
            <a:r>
              <a:rPr lang="ko-KR" altLang="en-US" sz="2400" dirty="0"/>
              <a:t> 함수 내부에서 전역 변수 수정 시의 문제</a:t>
            </a:r>
            <a:endParaRPr lang="en-US" altLang="ko-KR" sz="2400" dirty="0"/>
          </a:p>
        </p:txBody>
      </p:sp>
      <p:pic>
        <p:nvPicPr>
          <p:cNvPr id="9" name="그림 8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6789808-80DB-5DC6-EA68-B7E069ACA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t="16338" r="7843" b="16204"/>
          <a:stretch/>
        </p:blipFill>
        <p:spPr>
          <a:xfrm>
            <a:off x="2080938" y="1742121"/>
            <a:ext cx="8030124" cy="3373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7DBD20-EE11-A21F-8F8C-8A10E0ABBC64}"/>
              </a:ext>
            </a:extLst>
          </p:cNvPr>
          <p:cNvSpPr txBox="1"/>
          <p:nvPr/>
        </p:nvSpPr>
        <p:spPr>
          <a:xfrm>
            <a:off x="1989379" y="5115879"/>
            <a:ext cx="7960855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함수 내에서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 = x + 5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할당하려는 순간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파이썬은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지역 변수로 간주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하지만 할당 전에 값을 참조하려고 했기 때문에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UnboundLocalError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발생</a:t>
            </a:r>
          </a:p>
        </p:txBody>
      </p:sp>
    </p:spTree>
    <p:extLst>
      <p:ext uri="{BB962C8B-B14F-4D97-AF65-F5344CB8AC3E}">
        <p14:creationId xmlns:p14="http://schemas.microsoft.com/office/powerpoint/2010/main" val="3602755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23E3F-073A-0705-8D6F-66E3CCD42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22725C-234F-C664-78B3-5BDB4A09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전역 변수 </a:t>
            </a:r>
            <a:r>
              <a:rPr lang="en-US" altLang="ko-KR" dirty="0"/>
              <a:t>(Global Variable)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3FB2D-DC3D-28CD-F380-F0027F975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F7E54A-799B-BD6C-ADCE-6135642F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885A212B-23CD-E9B3-C873-0D813BF12C6E}"/>
              </a:ext>
            </a:extLst>
          </p:cNvPr>
          <p:cNvSpPr txBox="1">
            <a:spLocks/>
          </p:cNvSpPr>
          <p:nvPr/>
        </p:nvSpPr>
        <p:spPr>
          <a:xfrm>
            <a:off x="1928091" y="984405"/>
            <a:ext cx="8182971" cy="7585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/>
              <a:t>✅ </a:t>
            </a:r>
            <a:r>
              <a:rPr lang="en-US" altLang="ko-KR" sz="2400" dirty="0"/>
              <a:t>global </a:t>
            </a:r>
            <a:r>
              <a:rPr lang="ko-KR" altLang="en-US" sz="2400" dirty="0"/>
              <a:t>키워드 사용 </a:t>
            </a:r>
            <a:r>
              <a:rPr lang="en-US" altLang="ko-KR" sz="2400" dirty="0"/>
              <a:t>: </a:t>
            </a:r>
            <a:r>
              <a:rPr lang="ko-KR" altLang="en-US" sz="2400" dirty="0"/>
              <a:t>함수 내부에서 전역 변수 수정이 필요할 때</a:t>
            </a:r>
            <a:endParaRPr lang="en-US" altLang="ko-KR" sz="2400" dirty="0"/>
          </a:p>
        </p:txBody>
      </p:sp>
      <p:pic>
        <p:nvPicPr>
          <p:cNvPr id="6" name="그림 5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86BA21E-0863-57C5-FE52-8BA54467D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0" t="16104" r="7842" b="16220"/>
          <a:stretch/>
        </p:blipFill>
        <p:spPr>
          <a:xfrm>
            <a:off x="2080938" y="1605935"/>
            <a:ext cx="8030124" cy="33829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61F8E5E-2DF8-57A8-1775-17D0EE8B1B5A}"/>
              </a:ext>
            </a:extLst>
          </p:cNvPr>
          <p:cNvSpPr/>
          <p:nvPr/>
        </p:nvSpPr>
        <p:spPr>
          <a:xfrm flipH="1">
            <a:off x="3244213" y="2765130"/>
            <a:ext cx="3623311" cy="353767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5CB23F-BC93-4B14-2283-1B9CD934F2B0}"/>
              </a:ext>
            </a:extLst>
          </p:cNvPr>
          <p:cNvSpPr txBox="1"/>
          <p:nvPr/>
        </p:nvSpPr>
        <p:spPr>
          <a:xfrm>
            <a:off x="2030137" y="4994092"/>
            <a:ext cx="8182971" cy="125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⚠️</a:t>
            </a:r>
            <a:r>
              <a:rPr lang="ko-KR" altLang="en-US" sz="2000" dirty="0"/>
              <a:t> </a:t>
            </a:r>
            <a:r>
              <a:rPr lang="ko-KR" altLang="en-US" sz="2000" dirty="0" err="1"/>
              <a:t>global</a:t>
            </a:r>
            <a:r>
              <a:rPr lang="ko-KR" altLang="en-US" sz="2000" dirty="0"/>
              <a:t> 키워드의 주의점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전역 상태를 지나치게 사용하는 코드는 유지보수가 어렵고, 에러 발생 가능성 증가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전역 변수는 가급적 읽기만 하고, 수정이 필요하다면 매개변수와 </a:t>
            </a:r>
            <a:r>
              <a:rPr lang="ko-KR" altLang="en-US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반환값으로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전달하는 구조 권장</a:t>
            </a:r>
          </a:p>
        </p:txBody>
      </p:sp>
    </p:spTree>
    <p:extLst>
      <p:ext uri="{BB962C8B-B14F-4D97-AF65-F5344CB8AC3E}">
        <p14:creationId xmlns:p14="http://schemas.microsoft.com/office/powerpoint/2010/main" val="3963021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471C8-8B80-BC95-003C-1C8BA8ECB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469A8-B8F7-9668-F0DF-E988CCEF9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전역 변수 </a:t>
            </a:r>
            <a:r>
              <a:rPr lang="en-US" altLang="ko-KR" dirty="0"/>
              <a:t>(Global Variable)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4835B2-D2A2-E834-BE65-90E856579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6B5B8C-CF76-5929-CBE4-9D57D2057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F267501-3D10-E374-0701-03763D262745}"/>
              </a:ext>
            </a:extLst>
          </p:cNvPr>
          <p:cNvSpPr txBox="1">
            <a:spLocks/>
          </p:cNvSpPr>
          <p:nvPr/>
        </p:nvSpPr>
        <p:spPr>
          <a:xfrm>
            <a:off x="2871580" y="1424315"/>
            <a:ext cx="8182971" cy="7585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/>
              <a:t>✅ </a:t>
            </a:r>
            <a:r>
              <a:rPr lang="en-US" altLang="ko-KR" sz="2400" dirty="0"/>
              <a:t>nonlocal </a:t>
            </a:r>
            <a:r>
              <a:rPr lang="ko-KR" altLang="en-US" sz="2400" dirty="0"/>
              <a:t>키워드 </a:t>
            </a:r>
            <a:r>
              <a:rPr lang="en-US" altLang="ko-KR" sz="2400" dirty="0"/>
              <a:t>(</a:t>
            </a:r>
            <a:r>
              <a:rPr lang="ko-KR" altLang="en-US" sz="2400" dirty="0"/>
              <a:t>심화</a:t>
            </a:r>
            <a:r>
              <a:rPr lang="en-US" altLang="ko-KR" sz="2400" dirty="0"/>
              <a:t>, </a:t>
            </a:r>
            <a:r>
              <a:rPr lang="ko-KR" altLang="en-US" sz="2400" dirty="0"/>
              <a:t>중첩 함수에서 사용</a:t>
            </a:r>
            <a:r>
              <a:rPr lang="en-US" altLang="ko-KR" sz="2400" dirty="0"/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237C2-0AC7-9FD9-E9C6-71A700384E70}"/>
              </a:ext>
            </a:extLst>
          </p:cNvPr>
          <p:cNvSpPr/>
          <p:nvPr/>
        </p:nvSpPr>
        <p:spPr>
          <a:xfrm flipH="1">
            <a:off x="3244213" y="2765130"/>
            <a:ext cx="3623311" cy="353767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3F9E9-D31B-109E-2D57-6D4D60C34516}"/>
              </a:ext>
            </a:extLst>
          </p:cNvPr>
          <p:cNvSpPr txBox="1"/>
          <p:nvPr/>
        </p:nvSpPr>
        <p:spPr>
          <a:xfrm>
            <a:off x="2930955" y="5509714"/>
            <a:ext cx="6330091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내부 함수가 바깥 함수의 지역 변수에 접근하고 수정할 수 있게 함</a:t>
            </a:r>
          </a:p>
        </p:txBody>
      </p:sp>
      <p:pic>
        <p:nvPicPr>
          <p:cNvPr id="9" name="그림 8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126B903-D38F-1B1A-1DA1-89471B19E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6" t="12930" r="7836" b="12861"/>
          <a:stretch/>
        </p:blipFill>
        <p:spPr>
          <a:xfrm>
            <a:off x="3024025" y="2043615"/>
            <a:ext cx="6143952" cy="355307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2AE3896-6971-3B86-FA61-4B9A08EF0A38}"/>
              </a:ext>
            </a:extLst>
          </p:cNvPr>
          <p:cNvSpPr/>
          <p:nvPr/>
        </p:nvSpPr>
        <p:spPr>
          <a:xfrm flipH="1">
            <a:off x="4391972" y="3453942"/>
            <a:ext cx="1075377" cy="203658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8404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9D76D-9E1B-F4BC-BA03-A5E47E52F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EDA67CD-D388-2151-9DE4-C64051886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425786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 로그인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로그아웃 전역 상태 관리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전역 변수로 로그인한 사용자 저장 및 로그아웃 기능을 구현해 봅시다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 요구사항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전역 변수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current_user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로그인한 사용자의 이름을 저장합니다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login(name)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함수는 사용자를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로그인시키고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logout()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함수는 로그아웃 상태로 만듭니다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이미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로그인된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상태에서 다시 로그인하면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이미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로그인되어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있습니다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출력합니다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로그아웃하지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않고 로그인을 여러 번 시도할 수 없도록 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C4251E-56F3-40A6-31AD-1EE16A1D2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B0AB26-2D6D-DAC4-3D21-5F5F553E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0CE06CF-21A6-821A-611A-CD3C57D32295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3. </a:t>
            </a:r>
            <a:r>
              <a:rPr lang="ko-KR" altLang="en-US" dirty="0">
                <a:solidFill>
                  <a:srgbClr val="ED7D31"/>
                </a:solidFill>
              </a:rPr>
              <a:t>전역 변수 연습하기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08B6A1A-0F24-C041-97AA-906A92CE8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132" y="2203197"/>
            <a:ext cx="2301418" cy="310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52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072D0-8052-BF84-BF3B-6BAE1CAA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D52C80-CF42-D955-B270-CA1363835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0B65A2-CFCD-47FB-B251-07B23B5E1093}" type="datetime6">
              <a:rPr lang="ko-KR" altLang="en-US" smtClean="0"/>
              <a:pPr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D0816A-E489-1AA4-6B55-4C0427768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DC6E21-2A8E-85F3-7397-3F756D077770}"/>
              </a:ext>
            </a:extLst>
          </p:cNvPr>
          <p:cNvGrpSpPr/>
          <p:nvPr/>
        </p:nvGrpSpPr>
        <p:grpSpPr>
          <a:xfrm>
            <a:off x="1899218" y="2328559"/>
            <a:ext cx="8393564" cy="3264311"/>
            <a:chOff x="1889594" y="2270265"/>
            <a:chExt cx="8393564" cy="326431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B437F89-A3A1-A26E-2544-6BFC49FF4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9594" y="2270265"/>
              <a:ext cx="3664892" cy="326431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14EB663-47BC-8050-C4B7-51DFDDD16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002" y="2270265"/>
              <a:ext cx="3392156" cy="3264311"/>
            </a:xfrm>
            <a:prstGeom prst="rect">
              <a:avLst/>
            </a:prstGeom>
          </p:spPr>
        </p:pic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7F3FBF-A9F1-B0A4-D8F6-45FD4B4F7DD3}"/>
              </a:ext>
            </a:extLst>
          </p:cNvPr>
          <p:cNvSpPr txBox="1">
            <a:spLocks/>
          </p:cNvSpPr>
          <p:nvPr/>
        </p:nvSpPr>
        <p:spPr>
          <a:xfrm>
            <a:off x="251787" y="1015331"/>
            <a:ext cx="11568035" cy="67871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57274-47D9-11D6-3189-B3414B80A128}"/>
              </a:ext>
            </a:extLst>
          </p:cNvPr>
          <p:cNvSpPr txBox="1"/>
          <p:nvPr/>
        </p:nvSpPr>
        <p:spPr>
          <a:xfrm>
            <a:off x="1610591" y="1308483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</a:t>
            </a:r>
            <a:r>
              <a:rPr lang="ko-KR" altLang="en-US" sz="2400" dirty="0"/>
              <a:t> 수학의 함수와 프로그래밍의 함수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941724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19DAE-9756-0BDE-DF9C-70DDAEF30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54A20-B7B1-DCEC-F50C-844DD5DDA21F}"/>
              </a:ext>
            </a:extLst>
          </p:cNvPr>
          <p:cNvSpPr txBox="1"/>
          <p:nvPr/>
        </p:nvSpPr>
        <p:spPr>
          <a:xfrm>
            <a:off x="4415115" y="2600493"/>
            <a:ext cx="33618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재귀 함수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0739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78895-30D1-BB9B-8BCF-916E10A6B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4CC05AB-E633-A2AA-E4C5-3ED8E8D5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재귀 함수</a:t>
            </a:r>
            <a:r>
              <a:rPr lang="en-US" altLang="ko-KR" dirty="0"/>
              <a:t>(Recursive Function)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CC6B345-5249-E588-1503-82F995190F9E}"/>
              </a:ext>
            </a:extLst>
          </p:cNvPr>
          <p:cNvSpPr txBox="1">
            <a:spLocks/>
          </p:cNvSpPr>
          <p:nvPr/>
        </p:nvSpPr>
        <p:spPr>
          <a:xfrm>
            <a:off x="333562" y="1052273"/>
            <a:ext cx="11701221" cy="72572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재귀함수</a:t>
            </a:r>
            <a:r>
              <a:rPr lang="en-US" altLang="ko-KR" dirty="0"/>
              <a:t>??</a:t>
            </a:r>
          </a:p>
        </p:txBody>
      </p:sp>
      <p:pic>
        <p:nvPicPr>
          <p:cNvPr id="10244" name="Picture 4" descr="익스트림무비 - 도르마무 도르마무 거래를 하러 왔다">
            <a:extLst>
              <a:ext uri="{FF2B5EF4-FFF2-40B4-BE49-F238E27FC236}">
                <a16:creationId xmlns:a16="http://schemas.microsoft.com/office/drawing/2014/main" id="{65219A57-424C-938E-3806-FAFD000E4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07" y="2019587"/>
            <a:ext cx="9735786" cy="378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797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2D523-2CE9-66EE-69CD-3E663E527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EDD0684-C94F-D4ED-3B82-06ED8129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재귀 함수</a:t>
            </a:r>
            <a:r>
              <a:rPr lang="en-US" altLang="ko-KR" dirty="0"/>
              <a:t>(Recursive Function)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9A85C19-C8FF-F45A-7771-C2CA090AD7AF}"/>
              </a:ext>
            </a:extLst>
          </p:cNvPr>
          <p:cNvSpPr txBox="1">
            <a:spLocks/>
          </p:cNvSpPr>
          <p:nvPr/>
        </p:nvSpPr>
        <p:spPr>
          <a:xfrm>
            <a:off x="333562" y="1052273"/>
            <a:ext cx="11701221" cy="164012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함수가 </a:t>
            </a:r>
            <a:r>
              <a:rPr lang="ko-KR" altLang="en-US" b="1" dirty="0">
                <a:solidFill>
                  <a:srgbClr val="00B050"/>
                </a:solidFill>
              </a:rPr>
              <a:t>자기 자신</a:t>
            </a:r>
            <a:r>
              <a:rPr lang="ko-KR" altLang="en-US" dirty="0"/>
              <a:t>을 </a:t>
            </a:r>
            <a:r>
              <a:rPr lang="ko-KR" altLang="en-US" b="1" dirty="0">
                <a:solidFill>
                  <a:srgbClr val="00B050"/>
                </a:solidFill>
              </a:rPr>
              <a:t>호출</a:t>
            </a:r>
            <a:r>
              <a:rPr lang="ko-KR" altLang="en-US" dirty="0"/>
              <a:t>하는 함수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📌 </a:t>
            </a:r>
            <a:r>
              <a:rPr lang="ko-KR" altLang="en-US" dirty="0" err="1"/>
              <a:t>반복문</a:t>
            </a:r>
            <a:r>
              <a:rPr lang="ko-KR" altLang="en-US" dirty="0"/>
              <a:t> 없이 특정 작업을 반복 수행할 수 있음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A915D2-B6A9-644A-07BB-E88AD3422E0A}"/>
              </a:ext>
            </a:extLst>
          </p:cNvPr>
          <p:cNvSpPr/>
          <p:nvPr/>
        </p:nvSpPr>
        <p:spPr>
          <a:xfrm>
            <a:off x="892628" y="2838379"/>
            <a:ext cx="10406743" cy="18125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“Recursion is a common mathematical and programming concept.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It means that a function calls itself.”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</p:spTree>
    <p:extLst>
      <p:ext uri="{BB962C8B-B14F-4D97-AF65-F5344CB8AC3E}">
        <p14:creationId xmlns:p14="http://schemas.microsoft.com/office/powerpoint/2010/main" val="4242336518"/>
      </p:ext>
    </p:extLst>
  </p:cSld>
  <p:clrMapOvr>
    <a:masterClrMapping/>
  </p:clrMapOvr>
  <p:transition spd="slow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D7C51-2B00-C781-75EC-CFF988A2B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6D1EDE1-3980-C7E0-BB65-8A62F7C78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재귀 함수</a:t>
            </a:r>
            <a:r>
              <a:rPr lang="en-US" altLang="ko-KR" dirty="0"/>
              <a:t>(Recursive Function)</a:t>
            </a:r>
            <a:endParaRPr lang="ko-KR" altLang="en-US" dirty="0"/>
          </a:p>
        </p:txBody>
      </p:sp>
      <p:pic>
        <p:nvPicPr>
          <p:cNvPr id="5" name="그림 4" descr="텍스트, 스크린샷, 멀티미디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1B3AD12-B975-5D16-E796-4B5B4AA9C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1145407"/>
            <a:ext cx="10991850" cy="5048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14AA13-298B-9C55-666C-9F4F330B2EB0}"/>
              </a:ext>
            </a:extLst>
          </p:cNvPr>
          <p:cNvSpPr txBox="1"/>
          <p:nvPr/>
        </p:nvSpPr>
        <p:spPr>
          <a:xfrm>
            <a:off x="1304925" y="1373442"/>
            <a:ext cx="6115050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ko-KR" altLang="en-US" sz="2800" b="1" dirty="0"/>
              <a:t>재귀함수의 기본 구조</a:t>
            </a:r>
          </a:p>
        </p:txBody>
      </p:sp>
    </p:spTree>
    <p:extLst>
      <p:ext uri="{BB962C8B-B14F-4D97-AF65-F5344CB8AC3E}">
        <p14:creationId xmlns:p14="http://schemas.microsoft.com/office/powerpoint/2010/main" val="3348599444"/>
      </p:ext>
    </p:extLst>
  </p:cSld>
  <p:clrMapOvr>
    <a:masterClrMapping/>
  </p:clrMapOvr>
  <p:transition spd="slow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1FEFE-074B-524C-BFA0-66C591F5F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F09C702-ADE7-7265-85E8-E31B6EE66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재귀 함수</a:t>
            </a:r>
            <a:r>
              <a:rPr lang="en-US" altLang="ko-KR" dirty="0"/>
              <a:t>(Recursive Function)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A7D0B35-F017-C8BD-7A0F-913AC077330F}"/>
              </a:ext>
            </a:extLst>
          </p:cNvPr>
          <p:cNvSpPr txBox="1">
            <a:spLocks/>
          </p:cNvSpPr>
          <p:nvPr/>
        </p:nvSpPr>
        <p:spPr>
          <a:xfrm>
            <a:off x="333562" y="1052273"/>
            <a:ext cx="11701221" cy="525539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ko-KR" altLang="en-US" b="1" dirty="0"/>
              <a:t>재귀함수의 작동 원리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1️⃣ </a:t>
            </a:r>
            <a:r>
              <a:rPr lang="ko-KR" altLang="en-US" b="1" dirty="0"/>
              <a:t>함수가 자기 자신을 호출하면서</a:t>
            </a:r>
            <a:r>
              <a:rPr lang="en-US" altLang="ko-KR" b="1" dirty="0"/>
              <a:t>, </a:t>
            </a:r>
            <a:r>
              <a:rPr lang="ko-KR" altLang="en-US" b="1" dirty="0"/>
              <a:t>문제를 더 작은 문제로 나눔</a:t>
            </a:r>
            <a:br>
              <a:rPr lang="ko-KR" altLang="en-US" dirty="0"/>
            </a:br>
            <a:r>
              <a:rPr lang="en-US" altLang="ko-KR" dirty="0"/>
              <a:t>2️⃣ </a:t>
            </a:r>
            <a:r>
              <a:rPr lang="ko-KR" altLang="en-US" b="1" dirty="0">
                <a:solidFill>
                  <a:srgbClr val="00B050"/>
                </a:solidFill>
              </a:rPr>
              <a:t>기본 조건</a:t>
            </a:r>
            <a:r>
              <a:rPr lang="en-US" altLang="ko-KR" b="1" dirty="0"/>
              <a:t>(Base Case)</a:t>
            </a:r>
            <a:r>
              <a:rPr lang="ko-KR" altLang="en-US" b="1" dirty="0"/>
              <a:t>이 충족될 때까지 재귀 호출을 반복</a:t>
            </a:r>
            <a:br>
              <a:rPr lang="ko-KR" altLang="en-US" dirty="0"/>
            </a:br>
            <a:r>
              <a:rPr lang="en-US" altLang="ko-KR" dirty="0"/>
              <a:t>3️⃣ </a:t>
            </a:r>
            <a:r>
              <a:rPr lang="ko-KR" altLang="en-US" b="1" dirty="0">
                <a:solidFill>
                  <a:srgbClr val="00B050"/>
                </a:solidFill>
              </a:rPr>
              <a:t>기본 조건</a:t>
            </a:r>
            <a:r>
              <a:rPr lang="ko-KR" altLang="en-US" b="1" dirty="0"/>
              <a:t>을 만나면 재귀 호출이 종료되고</a:t>
            </a:r>
            <a:r>
              <a:rPr lang="en-US" altLang="ko-KR" b="1" dirty="0"/>
              <a:t>, </a:t>
            </a:r>
            <a:r>
              <a:rPr lang="ko-KR" altLang="en-US" b="1" dirty="0"/>
              <a:t>함수가 차례로 반환됨</a:t>
            </a:r>
            <a:endParaRPr lang="en-US" altLang="ko-KR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⚠️</a:t>
            </a:r>
            <a:r>
              <a:rPr lang="ko-KR" altLang="en-US" dirty="0"/>
              <a:t> 재귀 호출이 끝나려면 </a:t>
            </a:r>
            <a:r>
              <a:rPr lang="ko-KR" altLang="en-US" b="1" dirty="0">
                <a:solidFill>
                  <a:srgbClr val="00B050"/>
                </a:solidFill>
              </a:rPr>
              <a:t>반드시 기본 조건</a:t>
            </a:r>
            <a:r>
              <a:rPr lang="en-US" altLang="ko-KR" b="1" dirty="0">
                <a:solidFill>
                  <a:srgbClr val="00B050"/>
                </a:solidFill>
              </a:rPr>
              <a:t>(Base Case)</a:t>
            </a:r>
            <a:r>
              <a:rPr lang="ko-KR" altLang="en-US" b="1" dirty="0">
                <a:solidFill>
                  <a:srgbClr val="00B050"/>
                </a:solidFill>
              </a:rPr>
              <a:t> 이 필요</a:t>
            </a:r>
            <a:r>
              <a:rPr lang="ko-KR" altLang="en-US" dirty="0"/>
              <a:t>함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	</a:t>
            </a:r>
            <a:r>
              <a:rPr lang="ko-KR" altLang="en-US" dirty="0"/>
              <a:t> → 없으면 무한 루프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8011079"/>
      </p:ext>
    </p:extLst>
  </p:cSld>
  <p:clrMapOvr>
    <a:masterClrMapping/>
  </p:clrMapOvr>
  <p:transition spd="slow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77237-E740-D592-97DC-C4D5D8057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5D42844-1EC2-3ADB-E4C4-2270B280D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1072882"/>
            <a:ext cx="10991850" cy="541020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C4DDFE8-86A1-5F44-9D1E-58D60DAF8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재귀 함수</a:t>
            </a:r>
            <a:r>
              <a:rPr lang="en-US" altLang="ko-KR" dirty="0"/>
              <a:t>(Recursive Function)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90CA965-0026-B6D0-9B70-5DEA86291EF9}"/>
              </a:ext>
            </a:extLst>
          </p:cNvPr>
          <p:cNvSpPr txBox="1">
            <a:spLocks/>
          </p:cNvSpPr>
          <p:nvPr/>
        </p:nvSpPr>
        <p:spPr>
          <a:xfrm>
            <a:off x="1306898" y="1472086"/>
            <a:ext cx="3730439" cy="742659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</a:t>
            </a:r>
            <a:r>
              <a:rPr lang="ko-KR" altLang="en-US" dirty="0"/>
              <a:t> 재귀함수의 기본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253748-C4C5-7D53-C589-5163F3800802}"/>
              </a:ext>
            </a:extLst>
          </p:cNvPr>
          <p:cNvSpPr/>
          <p:nvPr/>
        </p:nvSpPr>
        <p:spPr>
          <a:xfrm>
            <a:off x="2852551" y="3349141"/>
            <a:ext cx="4712031" cy="742659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7BBBA5-740B-ED73-45DA-400CB435C210}"/>
              </a:ext>
            </a:extLst>
          </p:cNvPr>
          <p:cNvSpPr/>
          <p:nvPr/>
        </p:nvSpPr>
        <p:spPr>
          <a:xfrm>
            <a:off x="2852551" y="4809505"/>
            <a:ext cx="5377049" cy="344432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8216446"/>
      </p:ext>
    </p:extLst>
  </p:cSld>
  <p:clrMapOvr>
    <a:masterClrMapping/>
  </p:clrMapOvr>
  <p:transition spd="slow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9C474-4B5F-54AB-716F-5B966DCC8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7B6D9D9-5DF6-801C-509C-1A552DC56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재귀함수의 장점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16E41B-E1A6-31E3-CCB0-7CC3749D8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635694"/>
              </p:ext>
            </p:extLst>
          </p:nvPr>
        </p:nvGraphicFramePr>
        <p:xfrm>
          <a:off x="353483" y="1632743"/>
          <a:ext cx="11499850" cy="4192322"/>
        </p:xfrm>
        <a:graphic>
          <a:graphicData uri="http://schemas.openxmlformats.org/drawingml/2006/table">
            <a:tbl>
              <a:tblPr/>
              <a:tblGrid>
                <a:gridCol w="3434179">
                  <a:extLst>
                    <a:ext uri="{9D8B030D-6E8A-4147-A177-3AD203B41FA5}">
                      <a16:colId xmlns:a16="http://schemas.microsoft.com/office/drawing/2014/main" val="1608939868"/>
                    </a:ext>
                  </a:extLst>
                </a:gridCol>
                <a:gridCol w="8065671">
                  <a:extLst>
                    <a:ext uri="{9D8B030D-6E8A-4147-A177-3AD203B41FA5}">
                      <a16:colId xmlns:a16="http://schemas.microsoft.com/office/drawing/2014/main" val="1619676486"/>
                    </a:ext>
                  </a:extLst>
                </a:gridCol>
              </a:tblGrid>
              <a:tr h="4658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장점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8474"/>
                  </a:ext>
                </a:extLst>
              </a:tr>
              <a:tr h="9316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코드가 직관적이고 간결함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재귀 함수는 복잡한 문제를 간결하게 표현할 수 있어 코드 가독성이 높아짐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</a:t>
                      </a:r>
                    </a:p>
                  </a:txBody>
                  <a:tcPr marL="360000" marR="360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301375"/>
                  </a:ext>
                </a:extLst>
              </a:tr>
              <a:tr h="9316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문제 해결을 논리적으로 표현 가능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반복문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(for, while)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보다 문제의 개념을 더 자연스럽게 코드로 표현 가능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예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: DFS,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트리 탐색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하노이의 탑 등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).</a:t>
                      </a:r>
                    </a:p>
                  </a:txBody>
                  <a:tcPr marL="360000" marR="360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050932"/>
                  </a:ext>
                </a:extLst>
              </a:tr>
              <a:tr h="9316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일부 알고리즘에 적합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분할 정복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(Divide &amp; Conquer),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백트래킹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(Backtracking),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트리 탐색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(Tree Traversal)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과 같은 문제에서는 재귀가 매우 유용함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</a:t>
                      </a:r>
                    </a:p>
                  </a:txBody>
                  <a:tcPr marL="360000" marR="360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187726"/>
                  </a:ext>
                </a:extLst>
              </a:tr>
              <a:tr h="9316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데이터 구조 탐색에 용이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연결 리스트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그래프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트리와 같은 재귀적 구조를 가진 데이터 구조 탐색에 적합함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</a:t>
                      </a:r>
                    </a:p>
                  </a:txBody>
                  <a:tcPr marL="360000" marR="360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009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371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7326D-0B78-D3A2-F485-8F780C343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AD47EE6-8BB1-2ECC-3BEA-9E0E1DA0B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재귀함수의 단점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BCA676-9695-8E53-EBDA-C8F011D76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954372"/>
              </p:ext>
            </p:extLst>
          </p:nvPr>
        </p:nvGraphicFramePr>
        <p:xfrm>
          <a:off x="350308" y="1299381"/>
          <a:ext cx="11491384" cy="4271686"/>
        </p:xfrm>
        <a:graphic>
          <a:graphicData uri="http://schemas.openxmlformats.org/drawingml/2006/table">
            <a:tbl>
              <a:tblPr/>
              <a:tblGrid>
                <a:gridCol w="3464984">
                  <a:extLst>
                    <a:ext uri="{9D8B030D-6E8A-4147-A177-3AD203B41FA5}">
                      <a16:colId xmlns:a16="http://schemas.microsoft.com/office/drawing/2014/main" val="4269064458"/>
                    </a:ext>
                  </a:extLst>
                </a:gridCol>
                <a:gridCol w="8026400">
                  <a:extLst>
                    <a:ext uri="{9D8B030D-6E8A-4147-A177-3AD203B41FA5}">
                      <a16:colId xmlns:a16="http://schemas.microsoft.com/office/drawing/2014/main" val="1134463486"/>
                    </a:ext>
                  </a:extLst>
                </a:gridCol>
              </a:tblGrid>
              <a:tr h="5231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단점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708165"/>
                  </a:ext>
                </a:extLst>
              </a:tr>
              <a:tr h="8306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스택 </a:t>
                      </a:r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오버플로우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(Stack Overflow) 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위험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너무 깊은 재귀 호출이 발생하면 스택 메모리가 초과되어 프로그램이 종료될 수 있음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</a:t>
                      </a:r>
                    </a:p>
                  </a:txBody>
                  <a:tcPr marL="360000" marR="360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716491"/>
                  </a:ext>
                </a:extLst>
              </a:tr>
              <a:tr h="8306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반복문보다 성능이 낮을 수 있음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함수 호출마다 스택 프레임이 생성되므로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반복문보다 성능이 떨어질 수 있음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</a:t>
                      </a:r>
                    </a:p>
                  </a:txBody>
                  <a:tcPr marL="360000" marR="360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7028861"/>
                  </a:ext>
                </a:extLst>
              </a:tr>
              <a:tr h="8306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메모리 사용량 증가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각 함수 호출마다 메모리가 추가로 필요하므로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메모리 사용량이 증가할 수 있음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</a:t>
                      </a:r>
                    </a:p>
                  </a:txBody>
                  <a:tcPr marL="360000" marR="360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719226"/>
                  </a:ext>
                </a:extLst>
              </a:tr>
              <a:tr h="8306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중복 연산이 발생할 가능성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피보나치 수열처럼 같은 값을 여러 번 계산하는 경우 불필요한 연산이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많아짐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</a:t>
                      </a:r>
                    </a:p>
                  </a:txBody>
                  <a:tcPr marL="360000" marR="360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28900"/>
                  </a:ext>
                </a:extLst>
              </a:tr>
              <a:tr h="4259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디버깅이 어려울 수 있음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반복문보다 실행 흐름을 추적하기 어려울 수 있음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.</a:t>
                      </a:r>
                    </a:p>
                  </a:txBody>
                  <a:tcPr marL="360000" marR="360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52815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93BDA0E-AEEC-2A9F-DF56-9A136ADA6159}"/>
              </a:ext>
            </a:extLst>
          </p:cNvPr>
          <p:cNvSpPr txBox="1"/>
          <p:nvPr/>
        </p:nvSpPr>
        <p:spPr>
          <a:xfrm>
            <a:off x="350308" y="5731769"/>
            <a:ext cx="11326015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🔎 스택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오버플로우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함수 호출이 너무 깊어져 스택 메모리가 초과되면서 프로그램이 비정상적으로 종료되는 현상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353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E2352-29E1-F1E8-4B79-E687B1F4E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57C743A-9625-68DF-99AF-106B84E1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반복문과의 비교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18EA167-BBF6-4D04-7F6E-B0F5F52FE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222181"/>
              </p:ext>
            </p:extLst>
          </p:nvPr>
        </p:nvGraphicFramePr>
        <p:xfrm>
          <a:off x="424391" y="1413933"/>
          <a:ext cx="11343217" cy="4233330"/>
        </p:xfrm>
        <a:graphic>
          <a:graphicData uri="http://schemas.openxmlformats.org/drawingml/2006/table">
            <a:tbl>
              <a:tblPr/>
              <a:tblGrid>
                <a:gridCol w="1447165">
                  <a:extLst>
                    <a:ext uri="{9D8B030D-6E8A-4147-A177-3AD203B41FA5}">
                      <a16:colId xmlns:a16="http://schemas.microsoft.com/office/drawing/2014/main" val="1617359299"/>
                    </a:ext>
                  </a:extLst>
                </a:gridCol>
                <a:gridCol w="4852258">
                  <a:extLst>
                    <a:ext uri="{9D8B030D-6E8A-4147-A177-3AD203B41FA5}">
                      <a16:colId xmlns:a16="http://schemas.microsoft.com/office/drawing/2014/main" val="245592504"/>
                    </a:ext>
                  </a:extLst>
                </a:gridCol>
                <a:gridCol w="5043794">
                  <a:extLst>
                    <a:ext uri="{9D8B030D-6E8A-4147-A177-3AD203B41FA5}">
                      <a16:colId xmlns:a16="http://schemas.microsoft.com/office/drawing/2014/main" val="2405975787"/>
                    </a:ext>
                  </a:extLst>
                </a:gridCol>
              </a:tblGrid>
              <a:tr h="7055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구분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재귀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Recursion)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반복문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Iteration)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612698"/>
                  </a:ext>
                </a:extLst>
              </a:tr>
              <a:tr h="7055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사용 방식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함수가 자기 자신을 호출</a:t>
                      </a:r>
                    </a:p>
                  </a:txBody>
                  <a:tcPr marL="3600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for, while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을 사용</a:t>
                      </a:r>
                    </a:p>
                  </a:txBody>
                  <a:tcPr marL="3600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86511"/>
                  </a:ext>
                </a:extLst>
              </a:tr>
              <a:tr h="7055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코드 가독성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논리적으로 간결할 수 있음</a:t>
                      </a:r>
                    </a:p>
                  </a:txBody>
                  <a:tcPr marL="3600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더 직관적이고 이해하기 쉬움</a:t>
                      </a:r>
                    </a:p>
                  </a:txBody>
                  <a:tcPr marL="3600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722453"/>
                  </a:ext>
                </a:extLst>
              </a:tr>
              <a:tr h="7055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메모리 사용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스택 메모리를 사용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함수 호출 스택 증가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3600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메모리 사용이 적음</a:t>
                      </a:r>
                    </a:p>
                  </a:txBody>
                  <a:tcPr marL="3600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022843"/>
                  </a:ext>
                </a:extLst>
              </a:tr>
              <a:tr h="7055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속도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재귀 깊이가 깊어지면 비효율적</a:t>
                      </a:r>
                    </a:p>
                  </a:txBody>
                  <a:tcPr marL="3600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일반적으로 더 빠름</a:t>
                      </a:r>
                    </a:p>
                  </a:txBody>
                  <a:tcPr marL="3600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017605"/>
                  </a:ext>
                </a:extLst>
              </a:tr>
              <a:tr h="7055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추천 상황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문제를 작은 문제로 나누는 경우</a:t>
                      </a:r>
                    </a:p>
                  </a:txBody>
                  <a:tcPr marL="3600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일반적인 반복 작업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배열 순회 등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36000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75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90036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9EF68-408A-567F-079A-B4F0B4A85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A659A-2842-28BA-4F2C-782369ED2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4. </a:t>
            </a:r>
            <a:r>
              <a:rPr lang="ko-KR" altLang="en-US" dirty="0">
                <a:solidFill>
                  <a:srgbClr val="ED7D31"/>
                </a:solidFill>
              </a:rPr>
              <a:t>거듭 제곱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0F3356-F9D1-E320-CE45-2736FBF67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488" y="954613"/>
            <a:ext cx="11571024" cy="284480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자연수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가 주어졌을 때</a:t>
            </a:r>
            <a:r>
              <a:rPr lang="en-US" altLang="ko-KR" dirty="0"/>
              <a:t>, a</a:t>
            </a:r>
            <a:r>
              <a:rPr lang="ko-KR" altLang="en-US" dirty="0"/>
              <a:t>의 </a:t>
            </a:r>
            <a:r>
              <a:rPr lang="en-US" altLang="ko-KR" dirty="0"/>
              <a:t>b</a:t>
            </a:r>
            <a:r>
              <a:rPr lang="ko-KR" altLang="en-US" dirty="0"/>
              <a:t>제곱을 계산하는 재귀 함수를 만들어 봅시다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거듭 제곱은 다음과 같이 정의됩니다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990" y="3286125"/>
            <a:ext cx="421202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6216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B1B87-EF50-7312-450C-1DFAFDB92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71EA3-E757-3CA8-EDEC-1B31AC9B7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D83A8E-5073-A9DE-962D-535CE86D7E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0B65A2-CFCD-47FB-B251-07B23B5E1093}" type="datetime6">
              <a:rPr lang="ko-KR" altLang="en-US" smtClean="0"/>
              <a:pPr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F055EA-A358-721E-71E1-DB86FE503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2050" name="Picture 2" descr="자동 판매기 - 위키백과, 우리 모두의 백과사전">
            <a:extLst>
              <a:ext uri="{FF2B5EF4-FFF2-40B4-BE49-F238E27FC236}">
                <a16:creationId xmlns:a16="http://schemas.microsoft.com/office/drawing/2014/main" id="{D6C16591-FA11-53C4-6B30-7B9BFCC19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" t="464" r="9930" b="2176"/>
          <a:stretch/>
        </p:blipFill>
        <p:spPr bwMode="auto">
          <a:xfrm>
            <a:off x="567889" y="1297228"/>
            <a:ext cx="5197644" cy="447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스마트 Tv 리모컨, 스마트 Tv 리모컨, 범용 리모콘, 무선 리모콘 PNG 일러스트 및 이미지 에 대한 무료 다운로드 - Pngtree">
            <a:extLst>
              <a:ext uri="{FF2B5EF4-FFF2-40B4-BE49-F238E27FC236}">
                <a16:creationId xmlns:a16="http://schemas.microsoft.com/office/drawing/2014/main" id="{8D233DC7-9AFE-13B9-2973-E9B32E97D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727" y="676540"/>
            <a:ext cx="5504920" cy="550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5868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96164-13D9-57D8-BB5B-F3A4ECB3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5. </a:t>
            </a:r>
            <a:r>
              <a:rPr lang="ko-KR" altLang="en-US" dirty="0" err="1">
                <a:solidFill>
                  <a:srgbClr val="ED7D31"/>
                </a:solidFill>
              </a:rPr>
              <a:t>팩토리얼</a:t>
            </a:r>
            <a:r>
              <a:rPr lang="en-US" altLang="ko-KR" dirty="0">
                <a:solidFill>
                  <a:srgbClr val="ED7D31"/>
                </a:solidFill>
              </a:rPr>
              <a:t>(Factorial)</a:t>
            </a:r>
            <a:endParaRPr lang="ko-KR" altLang="en-US" dirty="0">
              <a:solidFill>
                <a:srgbClr val="ED7D31"/>
              </a:solidFill>
            </a:endParaRPr>
          </a:p>
        </p:txBody>
      </p:sp>
      <p:pic>
        <p:nvPicPr>
          <p:cNvPr id="7170" name="Picture 2" descr="팩토리얼 (Factorial)">
            <a:extLst>
              <a:ext uri="{FF2B5EF4-FFF2-40B4-BE49-F238E27FC236}">
                <a16:creationId xmlns:a16="http://schemas.microsoft.com/office/drawing/2014/main" id="{F7650FF9-2A77-75AA-99CE-121E018B0B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93"/>
          <a:stretch/>
        </p:blipFill>
        <p:spPr bwMode="auto">
          <a:xfrm>
            <a:off x="3178753" y="3870294"/>
            <a:ext cx="5834494" cy="235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4276" y="897462"/>
            <a:ext cx="11483447" cy="2836335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/>
              <a:t>먼저 </a:t>
            </a:r>
            <a:r>
              <a:rPr lang="ko-KR" altLang="en-US" dirty="0">
                <a:solidFill>
                  <a:srgbClr val="00B050"/>
                </a:solidFill>
              </a:rPr>
              <a:t>반복문</a:t>
            </a:r>
            <a:r>
              <a:rPr lang="ko-KR" altLang="en-US" dirty="0"/>
              <a:t>을 활용해서 </a:t>
            </a:r>
            <a:r>
              <a:rPr lang="ko-KR" altLang="en-US" dirty="0" err="1"/>
              <a:t>팩토리얼을</a:t>
            </a:r>
            <a:r>
              <a:rPr lang="ko-KR" altLang="en-US" dirty="0"/>
              <a:t> 구현합니다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dirty="0"/>
              <a:t>1</a:t>
            </a:r>
            <a:r>
              <a:rPr lang="ko-KR" altLang="en-US" dirty="0"/>
              <a:t>번을 바탕으로 작동 원리를 파악하고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B050"/>
                </a:solidFill>
              </a:rPr>
              <a:t>재귀함수</a:t>
            </a:r>
            <a:r>
              <a:rPr lang="ko-KR" altLang="en-US" dirty="0"/>
              <a:t>를 이용해서 </a:t>
            </a:r>
            <a:r>
              <a:rPr lang="ko-KR" altLang="en-US" dirty="0" err="1"/>
              <a:t>팩토리얼을</a:t>
            </a:r>
            <a:r>
              <a:rPr lang="ko-KR" altLang="en-US" dirty="0"/>
              <a:t> 구현합니다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 err="1"/>
              <a:t>디버거를</a:t>
            </a:r>
            <a:r>
              <a:rPr lang="ko-KR" altLang="en-US" dirty="0"/>
              <a:t> 이용해 재귀함수의 작동을 확인합니다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9426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8804C-D845-AAC1-4B43-AC73F66B9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B5E60-2417-E779-4F22-2D955920E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5. </a:t>
            </a:r>
            <a:r>
              <a:rPr lang="ko-KR" altLang="en-US" dirty="0" err="1">
                <a:solidFill>
                  <a:srgbClr val="ED7D31"/>
                </a:solidFill>
              </a:rPr>
              <a:t>팩토리얼</a:t>
            </a:r>
            <a:r>
              <a:rPr lang="en-US" altLang="ko-KR" dirty="0">
                <a:solidFill>
                  <a:srgbClr val="ED7D31"/>
                </a:solidFill>
              </a:rPr>
              <a:t>(Factorial)</a:t>
            </a:r>
            <a:endParaRPr lang="ko-KR" altLang="en-US" dirty="0">
              <a:solidFill>
                <a:srgbClr val="ED7D31"/>
              </a:solidFill>
            </a:endParaRPr>
          </a:p>
        </p:txBody>
      </p:sp>
      <p:pic>
        <p:nvPicPr>
          <p:cNvPr id="11266" name="Picture 2" descr="재귀함수는 무엇이고 장점과 단점이 무엇일까 ?">
            <a:extLst>
              <a:ext uri="{FF2B5EF4-FFF2-40B4-BE49-F238E27FC236}">
                <a16:creationId xmlns:a16="http://schemas.microsoft.com/office/drawing/2014/main" id="{035F952B-1517-A2F9-BF0F-0F7B72BC2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724" y="1553769"/>
            <a:ext cx="7982552" cy="434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F83125-F772-71A4-D1C4-36E706C8570E}"/>
              </a:ext>
            </a:extLst>
          </p:cNvPr>
          <p:cNvSpPr txBox="1"/>
          <p:nvPr/>
        </p:nvSpPr>
        <p:spPr>
          <a:xfrm>
            <a:off x="2793332" y="5932354"/>
            <a:ext cx="66053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hlinkClick r:id="rId3"/>
              </a:rPr>
              <a:t>https://velog.io/@yonghyeun/%EC%9E%AC%EA%B7%80%ED%95%A8%EC%88%98%EC%9D%98-%EC%9E%A5%EC%A0%90%EA%B3%BC-%EB%8B%A8%EC%A0%90-%ED%95%B4%EA%B2%B0%EC%B1%85</a:t>
            </a:r>
            <a:endParaRPr lang="ko-KR" altLang="en-US" sz="1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67685-E25D-7671-0271-5D13FC7DA858}"/>
              </a:ext>
            </a:extLst>
          </p:cNvPr>
          <p:cNvSpPr txBox="1"/>
          <p:nvPr/>
        </p:nvSpPr>
        <p:spPr>
          <a:xfrm>
            <a:off x="1999649" y="1001357"/>
            <a:ext cx="6116854" cy="469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🔎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메모리 동작 이해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6344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9EF68-408A-567F-079A-B4F0B4A85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A659A-2842-28BA-4F2C-782369ED2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6. </a:t>
            </a:r>
            <a:r>
              <a:rPr lang="ko-KR" altLang="en-US" dirty="0">
                <a:solidFill>
                  <a:srgbClr val="ED7D31"/>
                </a:solidFill>
              </a:rPr>
              <a:t>피보나치 수열</a:t>
            </a:r>
            <a:r>
              <a:rPr lang="en-US" altLang="ko-KR" sz="3200" dirty="0">
                <a:solidFill>
                  <a:srgbClr val="ED7D31"/>
                </a:solidFill>
              </a:rPr>
              <a:t>(Fibonacci Numbers)</a:t>
            </a:r>
            <a:endParaRPr lang="ko-KR" altLang="en-US" dirty="0">
              <a:solidFill>
                <a:srgbClr val="ED7D3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0F3356-F9D1-E320-CE45-2736FBF67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276" y="897463"/>
            <a:ext cx="11483447" cy="2844801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dirty="0"/>
              <a:t>먼저 </a:t>
            </a:r>
            <a:r>
              <a:rPr lang="ko-KR" altLang="en-US" sz="2400" dirty="0">
                <a:solidFill>
                  <a:srgbClr val="00B050"/>
                </a:solidFill>
              </a:rPr>
              <a:t>반복문</a:t>
            </a:r>
            <a:r>
              <a:rPr lang="ko-KR" altLang="en-US" sz="2400" dirty="0"/>
              <a:t>을 활용해서</a:t>
            </a:r>
            <a:r>
              <a:rPr lang="en-US" altLang="ko-KR" sz="2400" dirty="0"/>
              <a:t> </a:t>
            </a:r>
            <a:r>
              <a:rPr lang="ko-KR" altLang="en-US" sz="2400" dirty="0"/>
              <a:t>피보나치 수열을 구현합니다</a:t>
            </a:r>
            <a:r>
              <a:rPr lang="en-US" altLang="ko-KR" sz="24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dirty="0"/>
              <a:t>1</a:t>
            </a:r>
            <a:r>
              <a:rPr lang="ko-KR" altLang="en-US" sz="2400" dirty="0"/>
              <a:t>번을 바탕으로 작동 원리를 파악하고</a:t>
            </a:r>
            <a:r>
              <a:rPr lang="en-US" altLang="ko-KR" sz="2400" dirty="0"/>
              <a:t>, </a:t>
            </a:r>
            <a:r>
              <a:rPr lang="ko-KR" altLang="en-US" sz="2400" dirty="0">
                <a:solidFill>
                  <a:srgbClr val="00B050"/>
                </a:solidFill>
              </a:rPr>
              <a:t>재귀함수</a:t>
            </a:r>
            <a:r>
              <a:rPr lang="ko-KR" altLang="en-US" sz="2400" dirty="0"/>
              <a:t>를 이용해서 피보나치 수열을 구현합니다</a:t>
            </a:r>
            <a:r>
              <a:rPr lang="en-US" altLang="ko-KR" sz="2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solidFill>
                  <a:srgbClr val="FF3399"/>
                </a:solidFill>
              </a:rPr>
              <a:t>※ 0 </a:t>
            </a:r>
            <a:r>
              <a:rPr lang="ko-KR" altLang="en-US" sz="2000" dirty="0">
                <a:solidFill>
                  <a:srgbClr val="FF3399"/>
                </a:solidFill>
              </a:rPr>
              <a:t>이하의 수가 입력될 시 </a:t>
            </a:r>
            <a:r>
              <a:rPr lang="en-US" altLang="ko-KR" sz="2000" dirty="0">
                <a:solidFill>
                  <a:srgbClr val="FF3399"/>
                </a:solidFill>
              </a:rPr>
              <a:t>0</a:t>
            </a:r>
            <a:r>
              <a:rPr lang="ko-KR" altLang="en-US" sz="2000" dirty="0">
                <a:solidFill>
                  <a:srgbClr val="FF3399"/>
                </a:solidFill>
              </a:rPr>
              <a:t>을 리턴</a:t>
            </a:r>
            <a:endParaRPr lang="en-US" altLang="ko-KR" sz="2000" dirty="0">
              <a:solidFill>
                <a:srgbClr val="FF3399"/>
              </a:solidFill>
            </a:endParaRPr>
          </a:p>
        </p:txBody>
      </p:sp>
      <p:pic>
        <p:nvPicPr>
          <p:cNvPr id="8194" name="Picture 2" descr="피보나치 수열에서 배수 찾기">
            <a:extLst>
              <a:ext uri="{FF2B5EF4-FFF2-40B4-BE49-F238E27FC236}">
                <a16:creationId xmlns:a16="http://schemas.microsoft.com/office/drawing/2014/main" id="{53157838-DF7E-9AEF-4764-EB4EA0FEC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912" y="3792280"/>
            <a:ext cx="8574174" cy="209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021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5D448-EC6A-5D91-CF3F-91BEF4380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2439C-EE8F-820F-A194-CD3208A81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6. </a:t>
            </a:r>
            <a:r>
              <a:rPr lang="ko-KR" altLang="en-US" dirty="0">
                <a:solidFill>
                  <a:srgbClr val="ED7D31"/>
                </a:solidFill>
              </a:rPr>
              <a:t>피보나치 수열</a:t>
            </a:r>
            <a:r>
              <a:rPr lang="en-US" altLang="ko-KR" sz="3200" dirty="0">
                <a:solidFill>
                  <a:srgbClr val="ED7D31"/>
                </a:solidFill>
              </a:rPr>
              <a:t>(Fibonacci Numbers)</a:t>
            </a:r>
            <a:endParaRPr lang="ko-KR" altLang="en-US" dirty="0">
              <a:solidFill>
                <a:srgbClr val="ED7D3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2479F5B-F9D2-5CBC-9ACF-7EC33D91AD53}"/>
              </a:ext>
            </a:extLst>
          </p:cNvPr>
          <p:cNvGrpSpPr/>
          <p:nvPr/>
        </p:nvGrpSpPr>
        <p:grpSpPr>
          <a:xfrm>
            <a:off x="1330654" y="1864246"/>
            <a:ext cx="9530692" cy="3519298"/>
            <a:chOff x="2063552" y="2492896"/>
            <a:chExt cx="9530692" cy="3519298"/>
          </a:xfrm>
        </p:grpSpPr>
        <p:pic>
          <p:nvPicPr>
            <p:cNvPr id="5" name="Picture 2" descr="https://statkclee.github.io/ai-lab/fig/ai-fibo-rabbit.png">
              <a:extLst>
                <a:ext uri="{FF2B5EF4-FFF2-40B4-BE49-F238E27FC236}">
                  <a16:creationId xmlns:a16="http://schemas.microsoft.com/office/drawing/2014/main" id="{001B16A1-9CE4-234A-74CB-7CAADB6534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552" y="2771834"/>
              <a:ext cx="4010492" cy="3240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CF7CA18D-D05D-75F6-6FD2-923F4CEC95AC}"/>
                </a:ext>
              </a:extLst>
            </p:cNvPr>
            <p:cNvSpPr/>
            <p:nvPr/>
          </p:nvSpPr>
          <p:spPr>
            <a:xfrm>
              <a:off x="6443600" y="2771834"/>
              <a:ext cx="444489" cy="360040"/>
            </a:xfrm>
            <a:prstGeom prst="roundRect">
              <a:avLst/>
            </a:prstGeom>
            <a:ln w="127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</a:rPr>
                <a:t>1</a:t>
              </a:r>
              <a:endParaRPr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B089D371-7189-E8A6-0941-89DAB6728886}"/>
                </a:ext>
              </a:extLst>
            </p:cNvPr>
            <p:cNvCxnSpPr/>
            <p:nvPr/>
          </p:nvCxnSpPr>
          <p:spPr>
            <a:xfrm>
              <a:off x="4583832" y="2915850"/>
              <a:ext cx="1656184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91EAE884-F676-3BC1-03F2-7A9E72416AB0}"/>
                </a:ext>
              </a:extLst>
            </p:cNvPr>
            <p:cNvSpPr/>
            <p:nvPr/>
          </p:nvSpPr>
          <p:spPr>
            <a:xfrm>
              <a:off x="7303356" y="2818390"/>
              <a:ext cx="4290888" cy="2953243"/>
            </a:xfrm>
            <a:prstGeom prst="round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solidFill>
                    <a:sysClr val="windowText" lastClr="000000"/>
                  </a:solidFill>
                </a:rPr>
                <a:t>첫번째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 달에 새로 태어난 토끼 </a:t>
              </a:r>
              <a:r>
                <a:rPr lang="ko-KR" altLang="en-US" sz="1600" dirty="0" err="1">
                  <a:solidFill>
                    <a:sysClr val="windowText" lastClr="000000"/>
                  </a:solidFill>
                </a:rPr>
                <a:t>한쌍이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 있고</a:t>
              </a:r>
              <a:r>
                <a:rPr lang="en-US" altLang="ko-KR" sz="16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600" dirty="0" err="1">
                  <a:solidFill>
                    <a:sysClr val="windowText" lastClr="000000"/>
                  </a:solidFill>
                </a:rPr>
                <a:t>둘째달에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 토끼가 커서 그대로 어른토끼 </a:t>
              </a:r>
              <a:r>
                <a:rPr lang="ko-KR" altLang="en-US" sz="1600" dirty="0" err="1">
                  <a:solidFill>
                    <a:sysClr val="windowText" lastClr="000000"/>
                  </a:solidFill>
                </a:rPr>
                <a:t>한쌍</a:t>
              </a:r>
              <a:r>
                <a:rPr lang="en-US" altLang="ko-KR" sz="16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600" dirty="0" err="1">
                  <a:solidFill>
                    <a:sysClr val="windowText" lastClr="000000"/>
                  </a:solidFill>
                </a:rPr>
                <a:t>세째달에는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 새끼를 </a:t>
              </a:r>
              <a:r>
                <a:rPr lang="ko-KR" altLang="en-US" sz="1600" dirty="0" err="1">
                  <a:solidFill>
                    <a:sysClr val="windowText" lastClr="000000"/>
                  </a:solidFill>
                </a:rPr>
                <a:t>한쌍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 낳아 어른</a:t>
              </a:r>
              <a:r>
                <a:rPr lang="en-US" altLang="ko-KR" sz="16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새끼 </a:t>
              </a:r>
              <a:r>
                <a:rPr lang="ko-KR" altLang="en-US" sz="1600" dirty="0" err="1">
                  <a:solidFill>
                    <a:sysClr val="windowText" lastClr="000000"/>
                  </a:solidFill>
                </a:rPr>
                <a:t>두쌍</a:t>
              </a:r>
              <a:r>
                <a:rPr lang="en-US" altLang="ko-KR" sz="16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600" dirty="0" err="1">
                  <a:solidFill>
                    <a:sysClr val="windowText" lastClr="000000"/>
                  </a:solidFill>
                </a:rPr>
                <a:t>네째달에는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 어른이 새끼를 낳고</a:t>
              </a:r>
              <a:r>
                <a:rPr lang="en-US" altLang="ko-KR" sz="16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새끼는 어른이 되어 총 </a:t>
              </a:r>
              <a:r>
                <a:rPr lang="ko-KR" altLang="en-US" sz="1600" dirty="0" err="1">
                  <a:solidFill>
                    <a:sysClr val="windowText" lastClr="000000"/>
                  </a:solidFill>
                </a:rPr>
                <a:t>세쌍</a:t>
              </a:r>
              <a:r>
                <a:rPr lang="en-US" altLang="ko-KR" sz="16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이렇게 계속 새끼를 낳고</a:t>
              </a:r>
              <a:r>
                <a:rPr lang="en-US" altLang="ko-KR" sz="16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죽지 않는다는 가정을 세우면 피보나치의 수가 된다</a:t>
              </a:r>
              <a:r>
                <a:rPr lang="en-US" altLang="ko-KR" sz="1600" dirty="0">
                  <a:solidFill>
                    <a:sysClr val="windowText" lastClr="000000"/>
                  </a:solidFill>
                </a:rPr>
                <a:t>.</a:t>
              </a:r>
              <a:r>
                <a:rPr lang="ko-KR" altLang="en-US" sz="160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sp>
          <p:nvSpPr>
            <p:cNvPr id="9" name="모서리가 둥근 직사각형 9">
              <a:extLst>
                <a:ext uri="{FF2B5EF4-FFF2-40B4-BE49-F238E27FC236}">
                  <a16:creationId xmlns:a16="http://schemas.microsoft.com/office/drawing/2014/main" id="{2074360E-0916-8B8C-283D-8D8B965E960A}"/>
                </a:ext>
              </a:extLst>
            </p:cNvPr>
            <p:cNvSpPr/>
            <p:nvPr/>
          </p:nvSpPr>
          <p:spPr>
            <a:xfrm>
              <a:off x="6443600" y="3328144"/>
              <a:ext cx="444489" cy="360040"/>
            </a:xfrm>
            <a:prstGeom prst="roundRect">
              <a:avLst/>
            </a:prstGeom>
            <a:ln w="127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</a:rPr>
                <a:t>1</a:t>
              </a:r>
              <a:endParaRPr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1E024FB-B6EB-364A-823B-BC6E6E045874}"/>
                </a:ext>
              </a:extLst>
            </p:cNvPr>
            <p:cNvCxnSpPr/>
            <p:nvPr/>
          </p:nvCxnSpPr>
          <p:spPr>
            <a:xfrm>
              <a:off x="4583832" y="3472160"/>
              <a:ext cx="1656184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모서리가 둥근 직사각형 11">
              <a:extLst>
                <a:ext uri="{FF2B5EF4-FFF2-40B4-BE49-F238E27FC236}">
                  <a16:creationId xmlns:a16="http://schemas.microsoft.com/office/drawing/2014/main" id="{03B4230C-0D69-8A34-3358-02232A0ED1ED}"/>
                </a:ext>
              </a:extLst>
            </p:cNvPr>
            <p:cNvSpPr/>
            <p:nvPr/>
          </p:nvSpPr>
          <p:spPr>
            <a:xfrm>
              <a:off x="6443600" y="3889690"/>
              <a:ext cx="444489" cy="360040"/>
            </a:xfrm>
            <a:prstGeom prst="roundRect">
              <a:avLst/>
            </a:prstGeom>
            <a:ln w="127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</a:rPr>
                <a:t>2</a:t>
              </a:r>
              <a:endParaRPr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864FD0B5-DFAB-6AA0-10E6-5176AE167C59}"/>
                </a:ext>
              </a:extLst>
            </p:cNvPr>
            <p:cNvCxnSpPr/>
            <p:nvPr/>
          </p:nvCxnSpPr>
          <p:spPr>
            <a:xfrm>
              <a:off x="5087888" y="4033706"/>
              <a:ext cx="1152128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모서리가 둥근 직사각형 16">
              <a:extLst>
                <a:ext uri="{FF2B5EF4-FFF2-40B4-BE49-F238E27FC236}">
                  <a16:creationId xmlns:a16="http://schemas.microsoft.com/office/drawing/2014/main" id="{71E02394-6E0C-988C-7C5A-4D26E1540D45}"/>
                </a:ext>
              </a:extLst>
            </p:cNvPr>
            <p:cNvSpPr/>
            <p:nvPr/>
          </p:nvSpPr>
          <p:spPr>
            <a:xfrm>
              <a:off x="6443600" y="4399709"/>
              <a:ext cx="444489" cy="360040"/>
            </a:xfrm>
            <a:prstGeom prst="roundRect">
              <a:avLst/>
            </a:prstGeom>
            <a:ln w="127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</a:rPr>
                <a:t>3</a:t>
              </a:r>
              <a:endParaRPr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22786B76-CB8C-2224-57F8-8EF299DF39CA}"/>
                </a:ext>
              </a:extLst>
            </p:cNvPr>
            <p:cNvCxnSpPr/>
            <p:nvPr/>
          </p:nvCxnSpPr>
          <p:spPr>
            <a:xfrm>
              <a:off x="5087888" y="4543725"/>
              <a:ext cx="1152128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모서리가 둥근 직사각형 18">
              <a:extLst>
                <a:ext uri="{FF2B5EF4-FFF2-40B4-BE49-F238E27FC236}">
                  <a16:creationId xmlns:a16="http://schemas.microsoft.com/office/drawing/2014/main" id="{6348DD61-4DA6-4372-E520-0FAE1BB443E7}"/>
                </a:ext>
              </a:extLst>
            </p:cNvPr>
            <p:cNvSpPr/>
            <p:nvPr/>
          </p:nvSpPr>
          <p:spPr>
            <a:xfrm>
              <a:off x="6443600" y="5004082"/>
              <a:ext cx="444489" cy="360040"/>
            </a:xfrm>
            <a:prstGeom prst="roundRect">
              <a:avLst/>
            </a:prstGeom>
            <a:ln w="127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</a:rPr>
                <a:t>5</a:t>
              </a:r>
              <a:endParaRPr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99C7133-A0B7-EFD5-00E1-67A412F44D70}"/>
                </a:ext>
              </a:extLst>
            </p:cNvPr>
            <p:cNvCxnSpPr/>
            <p:nvPr/>
          </p:nvCxnSpPr>
          <p:spPr>
            <a:xfrm>
              <a:off x="5663952" y="5148098"/>
              <a:ext cx="576064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모서리가 둥근 직사각형 20">
              <a:extLst>
                <a:ext uri="{FF2B5EF4-FFF2-40B4-BE49-F238E27FC236}">
                  <a16:creationId xmlns:a16="http://schemas.microsoft.com/office/drawing/2014/main" id="{32F84C19-ACA1-1460-9159-8C443CCCB51D}"/>
                </a:ext>
              </a:extLst>
            </p:cNvPr>
            <p:cNvSpPr/>
            <p:nvPr/>
          </p:nvSpPr>
          <p:spPr>
            <a:xfrm>
              <a:off x="6443600" y="5591613"/>
              <a:ext cx="444489" cy="360040"/>
            </a:xfrm>
            <a:prstGeom prst="roundRect">
              <a:avLst/>
            </a:prstGeom>
            <a:ln w="127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</a:rPr>
                <a:t>8</a:t>
              </a:r>
              <a:endParaRPr lang="ko-KR" alt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A475F56F-513C-8A47-64EA-68864F8301CB}"/>
                </a:ext>
              </a:extLst>
            </p:cNvPr>
            <p:cNvCxnSpPr/>
            <p:nvPr/>
          </p:nvCxnSpPr>
          <p:spPr>
            <a:xfrm>
              <a:off x="6074044" y="5735629"/>
              <a:ext cx="165972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형 설명선 23">
              <a:extLst>
                <a:ext uri="{FF2B5EF4-FFF2-40B4-BE49-F238E27FC236}">
                  <a16:creationId xmlns:a16="http://schemas.microsoft.com/office/drawing/2014/main" id="{8D7E8A61-9D83-C3F2-427C-1F52BE7F1FD2}"/>
                </a:ext>
              </a:extLst>
            </p:cNvPr>
            <p:cNvSpPr/>
            <p:nvPr/>
          </p:nvSpPr>
          <p:spPr>
            <a:xfrm>
              <a:off x="3071664" y="2492896"/>
              <a:ext cx="778220" cy="595568"/>
            </a:xfrm>
            <a:prstGeom prst="wedgeEllipseCallout">
              <a:avLst>
                <a:gd name="adj1" fmla="val 63627"/>
                <a:gd name="adj2" fmla="val 13454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/>
                <a:t>새끼</a:t>
              </a:r>
            </a:p>
          </p:txBody>
        </p:sp>
        <p:sp>
          <p:nvSpPr>
            <p:cNvPr id="20" name="타원형 설명선 25">
              <a:extLst>
                <a:ext uri="{FF2B5EF4-FFF2-40B4-BE49-F238E27FC236}">
                  <a16:creationId xmlns:a16="http://schemas.microsoft.com/office/drawing/2014/main" id="{A84FA8DD-0E8B-8390-E7E3-534D13EAF968}"/>
                </a:ext>
              </a:extLst>
            </p:cNvPr>
            <p:cNvSpPr/>
            <p:nvPr/>
          </p:nvSpPr>
          <p:spPr>
            <a:xfrm>
              <a:off x="3071664" y="3160472"/>
              <a:ext cx="778220" cy="595568"/>
            </a:xfrm>
            <a:prstGeom prst="wedgeEllipseCallout">
              <a:avLst>
                <a:gd name="adj1" fmla="val 68103"/>
                <a:gd name="adj2" fmla="val -11404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어른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424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080A9-1767-05D1-6D2B-FA45D7238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11D8A9-4CF9-9167-1052-75E9072C49D6}"/>
              </a:ext>
            </a:extLst>
          </p:cNvPr>
          <p:cNvSpPr txBox="1"/>
          <p:nvPr/>
        </p:nvSpPr>
        <p:spPr>
          <a:xfrm>
            <a:off x="4415115" y="2600493"/>
            <a:ext cx="33618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람다 함수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9662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05FC9-474F-4800-E8C9-8902FC17E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AAC6B3A-4E40-9783-4D7B-2EFB9C12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 함수</a:t>
            </a:r>
            <a:r>
              <a:rPr lang="en-US" altLang="ko-KR" dirty="0"/>
              <a:t>(Lambda Function)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3AB21D0-275E-A46D-1046-9A700BFEDBEE}"/>
              </a:ext>
            </a:extLst>
          </p:cNvPr>
          <p:cNvSpPr txBox="1">
            <a:spLocks/>
          </p:cNvSpPr>
          <p:nvPr/>
        </p:nvSpPr>
        <p:spPr>
          <a:xfrm>
            <a:off x="333562" y="1052273"/>
            <a:ext cx="11701221" cy="164012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 이름 없이 정의되는 익명 함수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📌 간단한 연산을 한 줄로 표현할 수 있는 함수 표현식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FF9675-80D6-4747-BDBB-F51C0BE48923}"/>
              </a:ext>
            </a:extLst>
          </p:cNvPr>
          <p:cNvSpPr/>
          <p:nvPr/>
        </p:nvSpPr>
        <p:spPr>
          <a:xfrm>
            <a:off x="892628" y="2838379"/>
            <a:ext cx="10406743" cy="18125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“Lambda expressions are a shorthand syntax for defining anonymous functions.”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BC97E-AFB9-97CD-9BFD-BF484B9382BC}"/>
              </a:ext>
            </a:extLst>
          </p:cNvPr>
          <p:cNvSpPr txBox="1"/>
          <p:nvPr/>
        </p:nvSpPr>
        <p:spPr>
          <a:xfrm>
            <a:off x="764550" y="4796943"/>
            <a:ext cx="9490076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🔎 ‘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lambda’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라는 이름은 수학적 함수 정의를 표현하는 방식인 ‘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λ-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계산법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(Lambda Calculus)’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 유래</a:t>
            </a:r>
          </a:p>
        </p:txBody>
      </p:sp>
    </p:spTree>
    <p:extLst>
      <p:ext uri="{BB962C8B-B14F-4D97-AF65-F5344CB8AC3E}">
        <p14:creationId xmlns:p14="http://schemas.microsoft.com/office/powerpoint/2010/main" val="2986349885"/>
      </p:ext>
    </p:extLst>
  </p:cSld>
  <p:clrMapOvr>
    <a:masterClrMapping/>
  </p:clrMapOvr>
  <p:transition spd="slow"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A04F6-4142-B0D5-C12E-08BBF4024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F2C4F1B-55BB-E733-8C0D-6353B99CD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6" t="25948" r="10516" b="26071"/>
          <a:stretch/>
        </p:blipFill>
        <p:spPr>
          <a:xfrm>
            <a:off x="2794000" y="1824973"/>
            <a:ext cx="6604000" cy="1727567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0B9262E-5FE9-7DE2-4308-0F59BECDF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 함수의 문법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59384A-3FDD-1ABF-A7E6-3B1A251BD479}"/>
              </a:ext>
            </a:extLst>
          </p:cNvPr>
          <p:cNvSpPr txBox="1"/>
          <p:nvPr/>
        </p:nvSpPr>
        <p:spPr>
          <a:xfrm>
            <a:off x="2640404" y="1363308"/>
            <a:ext cx="6121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✅ 기본 문법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85EA4-76B8-03DC-1220-F27BB7EA55DE}"/>
              </a:ext>
            </a:extLst>
          </p:cNvPr>
          <p:cNvSpPr txBox="1"/>
          <p:nvPr/>
        </p:nvSpPr>
        <p:spPr>
          <a:xfrm>
            <a:off x="2687050" y="3552540"/>
            <a:ext cx="6710950" cy="2254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lambda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키워드로 시작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 이름 없이 정의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표현식만 사용 가능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문장은 불가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표현식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값을 만들어내는 코드 조각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문장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실행되지만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값을 직접 반환하지는 않는 코드 조각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반환값은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자동으로 결과값이 됨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(return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키워드 없음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2802378"/>
      </p:ext>
    </p:extLst>
  </p:cSld>
  <p:clrMapOvr>
    <a:masterClrMapping/>
  </p:clrMapOvr>
  <p:transition spd="slow"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55CB4-1AEC-68F2-E493-CD2A5E1E8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851B011-62DA-B020-4066-689A8255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함수 </a:t>
            </a:r>
            <a:r>
              <a:rPr lang="en-US" altLang="ko-KR" dirty="0"/>
              <a:t>vs </a:t>
            </a:r>
            <a:r>
              <a:rPr lang="ko-KR" altLang="en-US" dirty="0"/>
              <a:t>람다 함수 비교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C3E8E-96CB-7937-410F-4824AAB458B1}"/>
              </a:ext>
            </a:extLst>
          </p:cNvPr>
          <p:cNvSpPr txBox="1"/>
          <p:nvPr/>
        </p:nvSpPr>
        <p:spPr>
          <a:xfrm>
            <a:off x="163904" y="1543109"/>
            <a:ext cx="6121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✅ 일반 함수와의 비교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1EA2C9C-137D-9EDE-AA9D-B20D1DC5B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742073"/>
              </p:ext>
            </p:extLst>
          </p:nvPr>
        </p:nvGraphicFramePr>
        <p:xfrm>
          <a:off x="322744" y="2093674"/>
          <a:ext cx="11546512" cy="3164125"/>
        </p:xfrm>
        <a:graphic>
          <a:graphicData uri="http://schemas.openxmlformats.org/drawingml/2006/table">
            <a:tbl>
              <a:tblPr/>
              <a:tblGrid>
                <a:gridCol w="2239792">
                  <a:extLst>
                    <a:ext uri="{9D8B030D-6E8A-4147-A177-3AD203B41FA5}">
                      <a16:colId xmlns:a16="http://schemas.microsoft.com/office/drawing/2014/main" val="614794515"/>
                    </a:ext>
                  </a:extLst>
                </a:gridCol>
                <a:gridCol w="4904371">
                  <a:extLst>
                    <a:ext uri="{9D8B030D-6E8A-4147-A177-3AD203B41FA5}">
                      <a16:colId xmlns:a16="http://schemas.microsoft.com/office/drawing/2014/main" val="3076377104"/>
                    </a:ext>
                  </a:extLst>
                </a:gridCol>
                <a:gridCol w="4402349">
                  <a:extLst>
                    <a:ext uri="{9D8B030D-6E8A-4147-A177-3AD203B41FA5}">
                      <a16:colId xmlns:a16="http://schemas.microsoft.com/office/drawing/2014/main" val="4077362042"/>
                    </a:ext>
                  </a:extLst>
                </a:gridCol>
              </a:tblGrid>
              <a:tr h="632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일반 함수 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def)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람다 함수 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lambda)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058144"/>
                  </a:ext>
                </a:extLst>
              </a:tr>
              <a:tr h="632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이름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있음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없음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익명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5669345"/>
                  </a:ext>
                </a:extLst>
              </a:tr>
              <a:tr h="632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길이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여러 줄 가능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한 줄로 제한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8674"/>
                  </a:ext>
                </a:extLst>
              </a:tr>
              <a:tr h="632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복잡한 로직 처리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간단한 표현식 처리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761185"/>
                  </a:ext>
                </a:extLst>
              </a:tr>
              <a:tr h="6328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사용 목적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재사용성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구조적 설계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일회성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간단한 처리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4144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6514993"/>
      </p:ext>
    </p:extLst>
  </p:cSld>
  <p:clrMapOvr>
    <a:masterClrMapping/>
  </p:clrMapOvr>
  <p:transition spd="slow"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E44EB-5F41-C9B2-AE62-6055DC391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디스플레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F8A5D47-C83E-F64A-105A-D3E30C87F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1145407"/>
            <a:ext cx="10991850" cy="541020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738D9F31-C1BB-F1FB-CC66-B4313F02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함수 </a:t>
            </a:r>
            <a:r>
              <a:rPr lang="en-US" altLang="ko-KR" dirty="0"/>
              <a:t>vs </a:t>
            </a:r>
            <a:r>
              <a:rPr lang="ko-KR" altLang="en-US" dirty="0"/>
              <a:t>람다 함수 비교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0DC0AF-E1B7-C592-B7C1-D815DD01A8D6}"/>
              </a:ext>
            </a:extLst>
          </p:cNvPr>
          <p:cNvSpPr txBox="1"/>
          <p:nvPr/>
        </p:nvSpPr>
        <p:spPr>
          <a:xfrm>
            <a:off x="1319604" y="1619309"/>
            <a:ext cx="6121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✅ 코드 예시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FFEDFD-7C37-DE25-3B2D-60B0DFCCC4B7}"/>
              </a:ext>
            </a:extLst>
          </p:cNvPr>
          <p:cNvSpPr/>
          <p:nvPr/>
        </p:nvSpPr>
        <p:spPr>
          <a:xfrm>
            <a:off x="4190998" y="4914902"/>
            <a:ext cx="2714067" cy="298527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569077"/>
      </p:ext>
    </p:extLst>
  </p:cSld>
  <p:clrMapOvr>
    <a:masterClrMapping/>
  </p:clrMapOvr>
  <p:transition spd="slow"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13797-BE59-06E5-4CE2-A62BB1F3C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7AA6548-17C6-FB53-153F-FCDF9764A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908050"/>
            <a:ext cx="10991850" cy="577215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CD462F9-510C-6DF3-B81E-B2BA39453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 함수 사용 예제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A072AA-B9C4-6B5A-A587-920AB2089467}"/>
              </a:ext>
            </a:extLst>
          </p:cNvPr>
          <p:cNvSpPr txBox="1"/>
          <p:nvPr/>
        </p:nvSpPr>
        <p:spPr>
          <a:xfrm>
            <a:off x="1319604" y="1378009"/>
            <a:ext cx="6121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✅ 매개변수가 </a:t>
            </a:r>
            <a:r>
              <a:rPr lang="en-US" altLang="ko-KR" sz="2400" dirty="0"/>
              <a:t>1</a:t>
            </a:r>
            <a:r>
              <a:rPr lang="ko-KR" altLang="en-US" sz="2400" dirty="0"/>
              <a:t>개인 람다 함수</a:t>
            </a:r>
          </a:p>
        </p:txBody>
      </p:sp>
    </p:spTree>
    <p:extLst>
      <p:ext uri="{BB962C8B-B14F-4D97-AF65-F5344CB8AC3E}">
        <p14:creationId xmlns:p14="http://schemas.microsoft.com/office/powerpoint/2010/main" val="123702143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4016D-F6D5-EA26-EDB4-B9082D823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47533-7339-C4CD-EEC6-7EB20DB6F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3ACB2-5AF4-FC1C-2B15-F471332F78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0B65A2-CFCD-47FB-B251-07B23B5E1093}" type="datetime6">
              <a:rPr lang="ko-KR" altLang="en-US" smtClean="0"/>
              <a:pPr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403C1E-E22E-D891-97FD-B385FEE7A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4098" name="Picture 2" descr="사람 없는 무인제조 공장이 온다 - 기술과혁신 웹진">
            <a:extLst>
              <a:ext uri="{FF2B5EF4-FFF2-40B4-BE49-F238E27FC236}">
                <a16:creationId xmlns:a16="http://schemas.microsoft.com/office/drawing/2014/main" id="{C3C52BBF-5150-2F0B-3072-8C9971153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1145407"/>
            <a:ext cx="7505700" cy="524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6390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62452-E53A-5B07-F55D-5FBED43E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62A4EB8-6EDD-CBEA-EFCD-86CF54EA8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1444625"/>
            <a:ext cx="10991850" cy="432435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759A7DD-6F82-FA2F-41E5-E214A9E16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 함수 사용 예제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FFC552-6B81-97A6-A147-444B94C8D4C6}"/>
              </a:ext>
            </a:extLst>
          </p:cNvPr>
          <p:cNvSpPr txBox="1"/>
          <p:nvPr/>
        </p:nvSpPr>
        <p:spPr>
          <a:xfrm>
            <a:off x="1319604" y="1924109"/>
            <a:ext cx="6121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✅ 매개변수가 </a:t>
            </a:r>
            <a:r>
              <a:rPr lang="en-US" altLang="ko-KR" sz="2400" dirty="0"/>
              <a:t>2</a:t>
            </a:r>
            <a:r>
              <a:rPr lang="ko-KR" altLang="en-US" sz="2400" dirty="0"/>
              <a:t>개인 람다 함수</a:t>
            </a:r>
          </a:p>
        </p:txBody>
      </p:sp>
    </p:spTree>
    <p:extLst>
      <p:ext uri="{BB962C8B-B14F-4D97-AF65-F5344CB8AC3E}">
        <p14:creationId xmlns:p14="http://schemas.microsoft.com/office/powerpoint/2010/main" val="1032105458"/>
      </p:ext>
    </p:extLst>
  </p:cSld>
  <p:clrMapOvr>
    <a:masterClrMapping/>
  </p:clrMapOvr>
  <p:transition spd="slow"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BC851-EA29-4BD5-25E0-76EB78048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텍스트, 멀티미디어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754F074-D45A-9E77-6DB7-FD4C3C26C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" t="17375" r="6251" b="17420"/>
          <a:stretch>
            <a:fillRect/>
          </a:stretch>
        </p:blipFill>
        <p:spPr>
          <a:xfrm>
            <a:off x="1447800" y="2109549"/>
            <a:ext cx="9282113" cy="2643426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1E8BC3A-9AA2-32D2-EA16-9A97FA098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 함수 사용 예제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098D5-0781-9A1D-EF37-C5AC90CCAA2E}"/>
              </a:ext>
            </a:extLst>
          </p:cNvPr>
          <p:cNvSpPr txBox="1"/>
          <p:nvPr/>
        </p:nvSpPr>
        <p:spPr>
          <a:xfrm>
            <a:off x="1319604" y="1647884"/>
            <a:ext cx="6121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✅ </a:t>
            </a:r>
            <a:r>
              <a:rPr lang="en-US" altLang="ko-KR" sz="2400" dirty="0"/>
              <a:t>map, filter</a:t>
            </a:r>
            <a:r>
              <a:rPr lang="ko-KR" altLang="en-US" sz="2400" dirty="0"/>
              <a:t>와 함께 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8445-58BC-1435-87CD-F01AC66FAA59}"/>
              </a:ext>
            </a:extLst>
          </p:cNvPr>
          <p:cNvSpPr txBox="1"/>
          <p:nvPr/>
        </p:nvSpPr>
        <p:spPr>
          <a:xfrm>
            <a:off x="1325671" y="4716500"/>
            <a:ext cx="9404242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map(function,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iterable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 →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iterable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각 요소에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function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적용한 결과를 반환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filter(function,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iterable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 →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iterable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요소 중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function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조건을 만족하는 것만 남김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8E1918-8864-229C-0261-39B743AAF900}"/>
              </a:ext>
            </a:extLst>
          </p:cNvPr>
          <p:cNvSpPr/>
          <p:nvPr/>
        </p:nvSpPr>
        <p:spPr>
          <a:xfrm>
            <a:off x="4143375" y="3400919"/>
            <a:ext cx="1790700" cy="25146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4C951A-C3A0-A369-1685-90F29F28A61F}"/>
              </a:ext>
            </a:extLst>
          </p:cNvPr>
          <p:cNvSpPr/>
          <p:nvPr/>
        </p:nvSpPr>
        <p:spPr>
          <a:xfrm>
            <a:off x="4248151" y="4213146"/>
            <a:ext cx="2228850" cy="25146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240EE8-41FA-1C82-94EF-62B1DD582CC4}"/>
              </a:ext>
            </a:extLst>
          </p:cNvPr>
          <p:cNvSpPr txBox="1"/>
          <p:nvPr/>
        </p:nvSpPr>
        <p:spPr>
          <a:xfrm>
            <a:off x="4834219" y="3015710"/>
            <a:ext cx="3459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>
                <a:solidFill>
                  <a:schemeClr val="bg1"/>
                </a:solidFill>
              </a:rPr>
              <a:t>↓ 리스트의 각 원소를 제곱하는 함수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D77A0-D6C1-1E53-3B59-FA0E21D77CFB}"/>
              </a:ext>
            </a:extLst>
          </p:cNvPr>
          <p:cNvSpPr txBox="1"/>
          <p:nvPr/>
        </p:nvSpPr>
        <p:spPr>
          <a:xfrm>
            <a:off x="4834218" y="3829404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>
                <a:solidFill>
                  <a:schemeClr val="bg1"/>
                </a:solidFill>
              </a:rPr>
              <a:t>↓ 짝수인 원소만 골라내는 함수</a:t>
            </a:r>
          </a:p>
        </p:txBody>
      </p:sp>
    </p:spTree>
    <p:extLst>
      <p:ext uri="{BB962C8B-B14F-4D97-AF65-F5344CB8AC3E}">
        <p14:creationId xmlns:p14="http://schemas.microsoft.com/office/powerpoint/2010/main" val="134174502"/>
      </p:ext>
    </p:extLst>
  </p:cSld>
  <p:clrMapOvr>
    <a:masterClrMapping/>
  </p:clrMapOvr>
  <p:transition spd="slow"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6DB28-A3A2-5F96-C345-85B078F29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멀티미디어 소프트웨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C06A7F6-9D8E-33F8-2021-82CECF4F4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t="21623" r="6197" b="22140"/>
          <a:stretch>
            <a:fillRect/>
          </a:stretch>
        </p:blipFill>
        <p:spPr>
          <a:xfrm>
            <a:off x="1466850" y="2512774"/>
            <a:ext cx="9251950" cy="1815732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7590C19-80E1-761C-11F8-3AEDAE09F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 함수 사용 예제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B5F0E2-A3AD-1238-FD37-ECCC4209BB30}"/>
              </a:ext>
            </a:extLst>
          </p:cNvPr>
          <p:cNvSpPr txBox="1"/>
          <p:nvPr/>
        </p:nvSpPr>
        <p:spPr>
          <a:xfrm>
            <a:off x="1319604" y="2051109"/>
            <a:ext cx="6121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✅ </a:t>
            </a:r>
            <a:r>
              <a:rPr lang="en-US" altLang="ko-KR" sz="2400" dirty="0"/>
              <a:t>sorted</a:t>
            </a:r>
            <a:r>
              <a:rPr lang="ko-KR" altLang="en-US" sz="2400" dirty="0"/>
              <a:t>와 함께 사용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052561-80E7-41B1-F99E-5EA29743941A}"/>
              </a:ext>
            </a:extLst>
          </p:cNvPr>
          <p:cNvSpPr/>
          <p:nvPr/>
        </p:nvSpPr>
        <p:spPr>
          <a:xfrm>
            <a:off x="4991100" y="3543301"/>
            <a:ext cx="2895600" cy="25146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D0DE1E-5A30-C868-A5C0-B0742D46B1FC}"/>
              </a:ext>
            </a:extLst>
          </p:cNvPr>
          <p:cNvSpPr txBox="1"/>
          <p:nvPr/>
        </p:nvSpPr>
        <p:spPr>
          <a:xfrm>
            <a:off x="1363146" y="4328506"/>
            <a:ext cx="9404242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sorted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함수의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key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에는 각 요소에 대해 정렬 기준이 될 값을 반환하는 함수를 넣을 수 있음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00868"/>
      </p:ext>
    </p:extLst>
  </p:cSld>
  <p:clrMapOvr>
    <a:masterClrMapping/>
  </p:clrMapOvr>
  <p:transition spd="slow"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EDF37-780B-D1BF-7467-00BDB8780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B7269DC-23F0-2B68-663C-81449E8C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 함수 사용 주의사항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03AF036-0F46-FAC5-2C7E-D8C6B619A0E5}"/>
              </a:ext>
            </a:extLst>
          </p:cNvPr>
          <p:cNvSpPr txBox="1">
            <a:spLocks/>
          </p:cNvSpPr>
          <p:nvPr/>
        </p:nvSpPr>
        <p:spPr>
          <a:xfrm>
            <a:off x="333562" y="1052273"/>
            <a:ext cx="11701221" cy="251642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1️⃣ </a:t>
            </a:r>
            <a:r>
              <a:rPr lang="ko-KR" altLang="en-US" dirty="0"/>
              <a:t>문장 사용 금지 </a:t>
            </a:r>
            <a:r>
              <a:rPr lang="en-US" altLang="ko-KR" dirty="0"/>
              <a:t>: return, if, for </a:t>
            </a:r>
            <a:r>
              <a:rPr lang="ko-KR" altLang="en-US" dirty="0"/>
              <a:t>문 등은 사용 불가 </a:t>
            </a:r>
            <a:r>
              <a:rPr lang="en-US" altLang="ko-KR" dirty="0"/>
              <a:t>(</a:t>
            </a:r>
            <a:r>
              <a:rPr lang="ko-KR" altLang="en-US" dirty="0"/>
              <a:t>표현식만 가능</a:t>
            </a:r>
            <a:r>
              <a:rPr lang="en-US" altLang="ko-KR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2️⃣ </a:t>
            </a:r>
            <a:r>
              <a:rPr lang="ko-KR" altLang="en-US" dirty="0"/>
              <a:t>디버깅 어려움	</a:t>
            </a:r>
            <a:r>
              <a:rPr lang="en-US" altLang="ko-KR" dirty="0"/>
              <a:t>: </a:t>
            </a:r>
            <a:r>
              <a:rPr lang="ko-KR" altLang="en-US" dirty="0"/>
              <a:t>익명이므로 디버깅 시 함수 이름 없음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3️⃣ </a:t>
            </a:r>
            <a:r>
              <a:rPr lang="ko-KR" altLang="en-US" dirty="0"/>
              <a:t>남용 주의</a:t>
            </a:r>
            <a:r>
              <a:rPr lang="en-US" altLang="ko-KR" dirty="0"/>
              <a:t> : </a:t>
            </a:r>
            <a:r>
              <a:rPr lang="ko-KR" altLang="en-US" dirty="0"/>
              <a:t>복잡한 로직은 </a:t>
            </a:r>
            <a:r>
              <a:rPr lang="en-US" altLang="ko-KR" dirty="0"/>
              <a:t>def</a:t>
            </a:r>
            <a:r>
              <a:rPr lang="ko-KR" altLang="en-US" dirty="0"/>
              <a:t>로 명시적으로 작성하는 것이 좋음</a:t>
            </a:r>
          </a:p>
        </p:txBody>
      </p:sp>
    </p:spTree>
    <p:extLst>
      <p:ext uri="{BB962C8B-B14F-4D97-AF65-F5344CB8AC3E}">
        <p14:creationId xmlns:p14="http://schemas.microsoft.com/office/powerpoint/2010/main" val="2978624677"/>
      </p:ext>
    </p:extLst>
  </p:cSld>
  <p:clrMapOvr>
    <a:masterClrMapping/>
  </p:clrMapOvr>
  <p:transition spd="slow"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8086-F596-4C46-42C6-81A6E46A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935DF-28ED-E851-D65F-D41A2B6A3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7. </a:t>
            </a:r>
            <a:r>
              <a:rPr lang="ko-KR" altLang="en-US" dirty="0">
                <a:solidFill>
                  <a:srgbClr val="ED7D31"/>
                </a:solidFill>
              </a:rPr>
              <a:t>람다 함수 연습 문제</a:t>
            </a:r>
            <a:r>
              <a:rPr lang="en-US" altLang="ko-KR" dirty="0">
                <a:solidFill>
                  <a:srgbClr val="ED7D31"/>
                </a:solidFill>
              </a:rPr>
              <a:t>(1)</a:t>
            </a:r>
            <a:endParaRPr lang="ko-KR" altLang="en-US" dirty="0">
              <a:solidFill>
                <a:srgbClr val="ED7D31"/>
              </a:solidFill>
            </a:endParaRPr>
          </a:p>
        </p:txBody>
      </p:sp>
      <p:sp>
        <p:nvSpPr>
          <p:cNvPr id="3" name="내용 개체 틀 7">
            <a:extLst>
              <a:ext uri="{FF2B5EF4-FFF2-40B4-BE49-F238E27FC236}">
                <a16:creationId xmlns:a16="http://schemas.microsoft.com/office/drawing/2014/main" id="{C902AB13-819E-C8C8-BBE3-92D6332C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494411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 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1.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특정 조건 만족하는 </a:t>
            </a:r>
            <a:r>
              <a:rPr lang="ko-KR" altLang="en-US" sz="2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튜플만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추출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아래 학생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튜플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리스트에서 평균 점수가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70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점 이상인 학생만 추출하세요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students = [("Alice", [80, 90]), ("Bob", [60, 65]), ("Charlie", [70, 70])]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 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2.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키워드 추출 리스트 만들기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아래와 같은 문자열 리스트가 있을 때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각 문장에서 맨 앞 단어만 추출한 리스트를 만들어보세요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sentences = ["Python is fun", "Lambda functions are powerful", "Coding is creative"]</a:t>
            </a: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rgbClr val="FF5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str.split</a:t>
            </a:r>
            <a:r>
              <a:rPr lang="en-US" altLang="ko-KR" sz="2000" dirty="0">
                <a:solidFill>
                  <a:srgbClr val="FF5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</a:t>
            </a:r>
            <a:r>
              <a:rPr lang="ko-KR" altLang="en-US" sz="2000" dirty="0">
                <a:solidFill>
                  <a:srgbClr val="FF50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활용</a:t>
            </a:r>
            <a:endParaRPr lang="en-US" altLang="ko-KR" sz="2000" dirty="0">
              <a:solidFill>
                <a:srgbClr val="FF505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8795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B8C3B-F1E8-1655-304D-CE5FFC823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D5A80-01EE-2F62-8501-149552E8F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7. </a:t>
            </a:r>
            <a:r>
              <a:rPr lang="ko-KR" altLang="en-US" dirty="0">
                <a:solidFill>
                  <a:srgbClr val="ED7D31"/>
                </a:solidFill>
              </a:rPr>
              <a:t>람다 함수 연습 문제</a:t>
            </a:r>
            <a:r>
              <a:rPr lang="en-US" altLang="ko-KR" dirty="0">
                <a:solidFill>
                  <a:srgbClr val="ED7D31"/>
                </a:solidFill>
              </a:rPr>
              <a:t>(2)</a:t>
            </a:r>
            <a:endParaRPr lang="ko-KR" altLang="en-US" dirty="0">
              <a:solidFill>
                <a:srgbClr val="ED7D31"/>
              </a:solidFill>
            </a:endParaRPr>
          </a:p>
        </p:txBody>
      </p:sp>
      <p:sp>
        <p:nvSpPr>
          <p:cNvPr id="3" name="내용 개체 틀 7">
            <a:extLst>
              <a:ext uri="{FF2B5EF4-FFF2-40B4-BE49-F238E27FC236}">
                <a16:creationId xmlns:a16="http://schemas.microsoft.com/office/drawing/2014/main" id="{CE17C242-DA71-7F03-88CC-DF6B7EA16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425786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📌 문제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3. </a:t>
            </a:r>
            <a:r>
              <a:rPr lang="ko-KR" altLang="en-US" sz="2400" dirty="0" err="1"/>
              <a:t>튜플</a:t>
            </a:r>
            <a:r>
              <a:rPr lang="ko-KR" altLang="en-US" sz="2400" dirty="0"/>
              <a:t> 리스트를 정렬하기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이름과 나이로 구성된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튜플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리스트를 나이를 기준으로 오름차순 정렬하세요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people = [("Alice", 30), ("Bob", 25), ("Charlie", 35)]</a:t>
            </a:r>
          </a:p>
        </p:txBody>
      </p:sp>
    </p:spTree>
    <p:extLst>
      <p:ext uri="{BB962C8B-B14F-4D97-AF65-F5344CB8AC3E}">
        <p14:creationId xmlns:p14="http://schemas.microsoft.com/office/powerpoint/2010/main" val="25506078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9A4EE-9ABC-682C-3025-2D65EA93D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AA41D-CE96-C7B3-5B30-643721CD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BA3B9D-3084-482B-E3F3-77C0B18B4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6B9693-2FA2-0C26-F03A-F73C68F4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6AE5781-DE32-D131-038A-8A2CDCC4621E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50257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</a:t>
            </a:r>
            <a:r>
              <a:rPr lang="ko-KR" altLang="en-US" dirty="0"/>
              <a:t> 함수의 필요성</a:t>
            </a:r>
            <a:endParaRPr lang="en-US" altLang="ko-KR" dirty="0"/>
          </a:p>
          <a:p>
            <a:pPr>
              <a:lnSpc>
                <a:spcPct val="150000"/>
              </a:lnSpc>
              <a:buNone/>
            </a:pPr>
            <a:r>
              <a:rPr lang="en-US" altLang="ko-KR" sz="2400" dirty="0"/>
              <a:t>1. </a:t>
            </a:r>
            <a:r>
              <a:rPr lang="ko-KR" altLang="en-US" sz="2400" dirty="0"/>
              <a:t>코드 재사용 </a:t>
            </a:r>
            <a:r>
              <a:rPr lang="en-US" altLang="ko-KR" sz="2400" dirty="0"/>
              <a:t>(</a:t>
            </a:r>
            <a:r>
              <a:rPr lang="ko-KR" altLang="en-US" sz="2400" dirty="0"/>
              <a:t>재활용성</a:t>
            </a:r>
            <a:r>
              <a:rPr lang="en-US" altLang="ko-KR" sz="24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동일한 작업을 반복할 때 매번 코드를 다시 작성할 필요 없음 → 한 번 정의한 함수는 여러 번 호출 가능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2400" dirty="0"/>
              <a:t>2. </a:t>
            </a:r>
            <a:r>
              <a:rPr lang="ko-KR" altLang="en-US" sz="2400" dirty="0"/>
              <a:t>코드의 가독성 향상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기능 단위로 묶어서 코드가 논리적으로 명확해짐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다른 사람이 읽고 이해하기 </a:t>
            </a:r>
            <a:r>
              <a:rPr lang="ko-KR" altLang="en-US" sz="2000" dirty="0" err="1"/>
              <a:t>쉬워짐</a:t>
            </a:r>
            <a:endParaRPr lang="ko-KR" altLang="en-US" sz="2000" dirty="0"/>
          </a:p>
          <a:p>
            <a:pPr>
              <a:lnSpc>
                <a:spcPct val="150000"/>
              </a:lnSpc>
              <a:buNone/>
            </a:pPr>
            <a:r>
              <a:rPr lang="en-US" altLang="ko-KR" sz="2400" dirty="0"/>
              <a:t>3. </a:t>
            </a:r>
            <a:r>
              <a:rPr lang="ko-KR" altLang="en-US" sz="2400" dirty="0"/>
              <a:t>유지보수 용이성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수정이 필요한 부분이 생기면 함수 내부만 고치면 됨 → 중복 코드 수정의 부담 감소</a:t>
            </a:r>
          </a:p>
        </p:txBody>
      </p:sp>
    </p:spTree>
    <p:extLst>
      <p:ext uri="{BB962C8B-B14F-4D97-AF65-F5344CB8AC3E}">
        <p14:creationId xmlns:p14="http://schemas.microsoft.com/office/powerpoint/2010/main" val="3639197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B3AAE-5992-F688-C8B0-3875DBA49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A636B4-A28C-E5D8-4F3E-38E35CC4F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ED77A4-FF56-F48D-39D0-02196A38C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5B6953-9DF3-CB56-E9EA-65F6D8DC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14B40611-4F17-AD8D-D6D8-15AC31741614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42637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</a:t>
            </a:r>
            <a:r>
              <a:rPr lang="ko-KR" altLang="en-US" dirty="0"/>
              <a:t> 함수의 필요성</a:t>
            </a:r>
            <a:endParaRPr lang="en-US" altLang="ko-KR" dirty="0"/>
          </a:p>
          <a:p>
            <a:pPr>
              <a:lnSpc>
                <a:spcPct val="150000"/>
              </a:lnSpc>
              <a:buNone/>
            </a:pPr>
            <a:r>
              <a:rPr lang="en-US" altLang="ko-KR" sz="2400" dirty="0"/>
              <a:t>4. </a:t>
            </a:r>
            <a:r>
              <a:rPr lang="ko-KR" altLang="en-US" sz="2400" dirty="0"/>
              <a:t>프로그램의 구조화 </a:t>
            </a:r>
            <a:r>
              <a:rPr lang="en-US" altLang="ko-KR" sz="2400" dirty="0"/>
              <a:t>(</a:t>
            </a:r>
            <a:r>
              <a:rPr lang="ko-KR" altLang="en-US" sz="2400" dirty="0"/>
              <a:t>모듈화</a:t>
            </a:r>
            <a:r>
              <a:rPr lang="en-US" altLang="ko-KR" sz="24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큰 프로그램을 여러 개의 작은 작업으로 나누어 체계적으로 관리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각 함수는 하나의 “</a:t>
            </a:r>
            <a:r>
              <a:rPr lang="ko-KR" altLang="en-US" sz="2000" dirty="0" err="1"/>
              <a:t>기능”만</a:t>
            </a:r>
            <a:r>
              <a:rPr lang="ko-KR" altLang="en-US" sz="2000" dirty="0"/>
              <a:t> 담당하게 설계하는 것이 원칙 </a:t>
            </a:r>
            <a:r>
              <a:rPr lang="en-US" altLang="ko-KR" sz="2000" dirty="0"/>
              <a:t>(</a:t>
            </a:r>
            <a:r>
              <a:rPr lang="ko-KR" altLang="en-US" sz="2000" dirty="0"/>
              <a:t>단일 책임 원칙 </a:t>
            </a:r>
            <a:r>
              <a:rPr lang="en-US" altLang="ko-KR" sz="2000" dirty="0"/>
              <a:t>- SRP)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2400" dirty="0"/>
              <a:t>5. </a:t>
            </a:r>
            <a:r>
              <a:rPr lang="ko-KR" altLang="en-US" sz="2400" dirty="0"/>
              <a:t>협업과 확장성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개발자끼리 작업 분담이 쉬움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작은 단위의 함수가 쌓여 큰 기능을 구성 </a:t>
            </a:r>
            <a:r>
              <a:rPr lang="en-US" altLang="ko-KR" sz="2000" dirty="0"/>
              <a:t>(</a:t>
            </a:r>
            <a:r>
              <a:rPr lang="ko-KR" altLang="en-US" sz="2000" dirty="0"/>
              <a:t>계층적 설계</a:t>
            </a:r>
            <a:r>
              <a:rPr lang="en-US" altLang="ko-KR" sz="2000" dirty="0"/>
              <a:t>)</a:t>
            </a: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204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49F46-F110-89FA-D27F-F72CC7D4D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46191-55EE-0FE0-008B-A72FB2BE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A8010E-38CA-B1B0-A333-2C448AFC2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EFD1D1-0692-D89F-8936-FDB065CA5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38711814-052B-9B38-037D-85F0B63F9066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42637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✅</a:t>
            </a:r>
            <a:r>
              <a:rPr lang="ko-KR" altLang="en-US" dirty="0"/>
              <a:t> 내장함수와 사용자 정의 함수</a:t>
            </a:r>
            <a:endParaRPr lang="en-US" altLang="ko-KR" dirty="0"/>
          </a:p>
          <a:p>
            <a:pPr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내장함수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파이썬이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기본적으로 제공하는 함수들로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별도 정의 없이 바로 사용할 수 있는 함수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print(),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len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(), type(), sum(), max(), sorted()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등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사용자 정의 함수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사용자가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def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키워드를 사용하여 직접 만든 함수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3102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5508</TotalTime>
  <Words>2583</Words>
  <Application>Microsoft Office PowerPoint</Application>
  <PresentationFormat>와이드스크린</PresentationFormat>
  <Paragraphs>439</Paragraphs>
  <Slides>66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8" baseType="lpstr">
      <vt:lpstr>Wingdings</vt:lpstr>
      <vt:lpstr>G마켓 산스 TTF Bold</vt:lpstr>
      <vt:lpstr>Arial</vt:lpstr>
      <vt:lpstr>Pretendard Medium</vt:lpstr>
      <vt:lpstr>메이플스토리</vt:lpstr>
      <vt:lpstr>Kim jung chul Gothic Regular</vt:lpstr>
      <vt:lpstr>Malgun Gothic Semilight</vt:lpstr>
      <vt:lpstr>Pretendard Light</vt:lpstr>
      <vt:lpstr>맑은 고딕</vt:lpstr>
      <vt:lpstr>굴림</vt:lpstr>
      <vt:lpstr>Pretendard Black</vt:lpstr>
      <vt:lpstr>1_Office 테마</vt:lpstr>
      <vt:lpstr>x</vt:lpstr>
      <vt:lpstr>PowerPoint 프레젠테이션</vt:lpstr>
      <vt:lpstr>함수(function)</vt:lpstr>
      <vt:lpstr>함수(function)</vt:lpstr>
      <vt:lpstr>함수(function)</vt:lpstr>
      <vt:lpstr>함수(function)</vt:lpstr>
      <vt:lpstr>함수(function)</vt:lpstr>
      <vt:lpstr>함수(function)</vt:lpstr>
      <vt:lpstr>함수(function)</vt:lpstr>
      <vt:lpstr>PowerPoint 프레젠테이션</vt:lpstr>
      <vt:lpstr>함수 기본 문법(1) - 정의</vt:lpstr>
      <vt:lpstr>함수 기본 문법(1) - 정의</vt:lpstr>
      <vt:lpstr>함수 기본 문법(1) - 정의</vt:lpstr>
      <vt:lpstr>함수 기본 문법(1) - 정의</vt:lpstr>
      <vt:lpstr>함수 기본 문법(1) - 정의</vt:lpstr>
      <vt:lpstr>함수 기본 문법(2) - 호출</vt:lpstr>
      <vt:lpstr>함수 기본 문법(3)</vt:lpstr>
      <vt:lpstr>함수 기본 문법(3)</vt:lpstr>
      <vt:lpstr>PowerPoint 프레젠테이션</vt:lpstr>
      <vt:lpstr>PowerPoint 프레젠테이션</vt:lpstr>
      <vt:lpstr>매개변수와 인자의 차이</vt:lpstr>
      <vt:lpstr>위치 인자(Positional Arguments)</vt:lpstr>
      <vt:lpstr>키워드 인자(Keyword Arguments)</vt:lpstr>
      <vt:lpstr>기본값 인자(Default Arguments)</vt:lpstr>
      <vt:lpstr>위치 가변 인자 (*args)</vt:lpstr>
      <vt:lpstr>키워드 가변 인자 (**kwargs)</vt:lpstr>
      <vt:lpstr>가변 인자 사용 시 주의사항</vt:lpstr>
      <vt:lpstr>매개변수 전달 방식</vt:lpstr>
      <vt:lpstr>PowerPoint 프레젠테이션</vt:lpstr>
      <vt:lpstr>PowerPoint 프레젠테이션</vt:lpstr>
      <vt:lpstr>PowerPoint 프레젠테이션</vt:lpstr>
      <vt:lpstr>파이썬의 메모리 구조</vt:lpstr>
      <vt:lpstr>변수의 유효 범위(Scope)</vt:lpstr>
      <vt:lpstr>지역 변수 (Local Variable)</vt:lpstr>
      <vt:lpstr>전역 변수 (Global Variable)</vt:lpstr>
      <vt:lpstr>전역 변수 (Global Variable) </vt:lpstr>
      <vt:lpstr>전역 변수 (Global Variable)</vt:lpstr>
      <vt:lpstr>전역 변수 (Global Variable)</vt:lpstr>
      <vt:lpstr>PowerPoint 프레젠테이션</vt:lpstr>
      <vt:lpstr>PowerPoint 프레젠테이션</vt:lpstr>
      <vt:lpstr>재귀 함수(Recursive Function)</vt:lpstr>
      <vt:lpstr>재귀 함수(Recursive Function)</vt:lpstr>
      <vt:lpstr>재귀 함수(Recursive Function)</vt:lpstr>
      <vt:lpstr>재귀 함수(Recursive Function)</vt:lpstr>
      <vt:lpstr>재귀 함수(Recursive Function)</vt:lpstr>
      <vt:lpstr>재귀함수의 장점</vt:lpstr>
      <vt:lpstr>재귀함수의 단점</vt:lpstr>
      <vt:lpstr>반복문과의 비교</vt:lpstr>
      <vt:lpstr>실습4. 거듭 제곱</vt:lpstr>
      <vt:lpstr>실습5. 팩토리얼(Factorial)</vt:lpstr>
      <vt:lpstr>실습5. 팩토리얼(Factorial)</vt:lpstr>
      <vt:lpstr>실습6. 피보나치 수열(Fibonacci Numbers)</vt:lpstr>
      <vt:lpstr>실습6. 피보나치 수열(Fibonacci Numbers)</vt:lpstr>
      <vt:lpstr>PowerPoint 프레젠테이션</vt:lpstr>
      <vt:lpstr>람다 함수(Lambda Function)</vt:lpstr>
      <vt:lpstr>람다 함수의 문법</vt:lpstr>
      <vt:lpstr>일반 함수 vs 람다 함수 비교</vt:lpstr>
      <vt:lpstr>일반 함수 vs 람다 함수 비교</vt:lpstr>
      <vt:lpstr>람다 함수 사용 예제</vt:lpstr>
      <vt:lpstr>람다 함수 사용 예제</vt:lpstr>
      <vt:lpstr>람다 함수 사용 예제</vt:lpstr>
      <vt:lpstr>람다 함수 사용 예제</vt:lpstr>
      <vt:lpstr>람다 함수 사용 주의사항</vt:lpstr>
      <vt:lpstr>실습7. 람다 함수 연습 문제(1)</vt:lpstr>
      <vt:lpstr>실습7. 람다 함수 연습 문제(2)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450</cp:revision>
  <dcterms:created xsi:type="dcterms:W3CDTF">2023-01-31T04:26:23Z</dcterms:created>
  <dcterms:modified xsi:type="dcterms:W3CDTF">2025-11-07T02:59:54Z</dcterms:modified>
</cp:coreProperties>
</file>